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326" r:id="rId2"/>
    <p:sldId id="327" r:id="rId3"/>
    <p:sldId id="328" r:id="rId4"/>
    <p:sldId id="329" r:id="rId5"/>
    <p:sldId id="331" r:id="rId6"/>
    <p:sldId id="332" r:id="rId7"/>
    <p:sldId id="333" r:id="rId8"/>
    <p:sldId id="335" r:id="rId9"/>
    <p:sldId id="338" r:id="rId10"/>
    <p:sldId id="339" r:id="rId11"/>
    <p:sldId id="342" r:id="rId12"/>
    <p:sldId id="343" r:id="rId13"/>
    <p:sldId id="257" r:id="rId14"/>
    <p:sldId id="280" r:id="rId15"/>
    <p:sldId id="300" r:id="rId16"/>
    <p:sldId id="299" r:id="rId17"/>
    <p:sldId id="282" r:id="rId18"/>
    <p:sldId id="281" r:id="rId19"/>
    <p:sldId id="301" r:id="rId20"/>
    <p:sldId id="263" r:id="rId21"/>
    <p:sldId id="291" r:id="rId22"/>
    <p:sldId id="294" r:id="rId23"/>
    <p:sldId id="292" r:id="rId24"/>
    <p:sldId id="295" r:id="rId25"/>
    <p:sldId id="321" r:id="rId26"/>
    <p:sldId id="340" r:id="rId27"/>
  </p:sldIdLst>
  <p:sldSz cx="9144000" cy="6858000" type="screen4x3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3" d="100"/>
          <a:sy n="83" d="100"/>
        </p:scale>
        <p:origin x="1098" y="6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12A8027-BF6B-4F3D-BD5F-62A6348D470F}" type="datetimeFigureOut">
              <a:rPr lang="zh-CN" altLang="en-US" smtClean="0"/>
              <a:pPr/>
              <a:t>2016/5/16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621512A-0B09-4C0A-A2A8-589380F2D70A}" type="slidenum">
              <a:rPr lang="zh-CN" altLang="en-US" smtClean="0"/>
              <a:pPr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049724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正常学生案例</a:t>
            </a:r>
            <a:r>
              <a:rPr lang="zh-CN" altLang="en-US" baseline="0" dirty="0" smtClean="0"/>
              <a:t>  生命意义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512A-0B09-4C0A-A2A8-589380F2D70A}" type="slidenum">
              <a:rPr lang="zh-CN" altLang="en-US" smtClean="0"/>
              <a:pPr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395802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人生最后十年（视频）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512A-0B09-4C0A-A2A8-589380F2D70A}" type="slidenum">
              <a:rPr lang="zh-CN" altLang="en-US" smtClean="0"/>
              <a:pPr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2234865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 smtClean="0"/>
              <a:t>我们追求美，我们追求完美。然而，那断臂的维纳斯令我们心醉，那种因残缺而更显美丽的魅力震撼人心。奥运会的闪亮之处是力量，是智慧，是技术；残奥会的动人之处是克服困难的勇气，是挑战生命的决心，是直面人生的坚强。图片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512A-0B09-4C0A-A2A8-589380F2D70A}" type="slidenum">
              <a:rPr lang="zh-CN" altLang="en-US" smtClean="0"/>
              <a:pPr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852459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热爱生活 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512A-0B09-4C0A-A2A8-589380F2D70A}" type="slidenum">
              <a:rPr lang="zh-CN" altLang="en-US" smtClean="0"/>
              <a:pPr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7001410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胡歌  沈殿霞姑娘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512A-0B09-4C0A-A2A8-589380F2D70A}" type="slidenum">
              <a:rPr lang="zh-CN" altLang="en-US" smtClean="0"/>
              <a:pPr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16631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zh-CN" altLang="en-US" dirty="0" smtClean="0"/>
              <a:t>追寻生命的意义 接受生命的拷问</a:t>
            </a:r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512A-0B09-4C0A-A2A8-589380F2D70A}" type="slidenum">
              <a:rPr lang="zh-CN" altLang="en-US" smtClean="0"/>
              <a:pPr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867412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zh-CN" altLang="en-US" dirty="0" smtClean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512A-0B09-4C0A-A2A8-589380F2D70A}" type="slidenum">
              <a:rPr lang="zh-CN" altLang="en-US" smtClean="0"/>
              <a:pPr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358265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512A-0B09-4C0A-A2A8-589380F2D70A}" type="slidenum">
              <a:rPr lang="zh-CN" altLang="en-US" smtClean="0"/>
              <a:pPr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348514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1200" b="1" dirty="0" smtClean="0"/>
              <a:t>1</a:t>
            </a:r>
            <a:r>
              <a:rPr lang="zh-CN" altLang="en-US" sz="1200" b="1" dirty="0" smtClean="0"/>
              <a:t>、送出一张致谢的小纸条。</a:t>
            </a:r>
            <a:endParaRPr lang="en-US" altLang="zh-CN" sz="12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b="1" dirty="0" smtClean="0"/>
              <a:t>2</a:t>
            </a:r>
            <a:r>
              <a:rPr lang="zh-CN" altLang="en-US" sz="1200" b="1" dirty="0" smtClean="0"/>
              <a:t>、创造一种感激的固定程序。</a:t>
            </a:r>
            <a:endParaRPr lang="en-US" altLang="zh-CN" sz="12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b="1" dirty="0" smtClean="0"/>
              <a:t>3</a:t>
            </a:r>
            <a:r>
              <a:rPr lang="zh-CN" altLang="en-US" sz="1200" b="1" dirty="0" smtClean="0"/>
              <a:t>、一个免费的拥抱。</a:t>
            </a:r>
            <a:endParaRPr lang="en-US" altLang="zh-CN" sz="12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b="1" dirty="0" smtClean="0"/>
              <a:t>4</a:t>
            </a:r>
            <a:r>
              <a:rPr lang="zh-CN" altLang="en-US" sz="1200" b="1" dirty="0" smtClean="0"/>
              <a:t>、举手相帮。</a:t>
            </a:r>
            <a:endParaRPr lang="en-US" altLang="zh-CN" sz="12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b="1" dirty="0" smtClean="0"/>
              <a:t>5</a:t>
            </a:r>
            <a:r>
              <a:rPr lang="zh-CN" altLang="en-US" sz="1200" b="1" dirty="0" smtClean="0"/>
              <a:t>、送一个小礼物。</a:t>
            </a:r>
            <a:endParaRPr lang="en-US" altLang="zh-CN" sz="12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b="1" dirty="0" smtClean="0"/>
              <a:t>6</a:t>
            </a:r>
            <a:r>
              <a:rPr lang="zh-CN" altLang="en-US" sz="1200" b="1" dirty="0" smtClean="0"/>
              <a:t>、送给对方一张列有他们对你的帮助的感谢清单。</a:t>
            </a:r>
            <a:endParaRPr lang="en-US" altLang="zh-CN" sz="12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b="1" dirty="0" smtClean="0"/>
              <a:t>7</a:t>
            </a:r>
            <a:r>
              <a:rPr lang="zh-CN" altLang="en-US" sz="1200" b="1" dirty="0" smtClean="0"/>
              <a:t>、公开答谢。</a:t>
            </a:r>
            <a:endParaRPr lang="en-US" altLang="zh-CN" sz="12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1200" b="1" dirty="0" smtClean="0"/>
              <a:t>8</a:t>
            </a:r>
            <a:r>
              <a:rPr lang="zh-CN" altLang="en-US" sz="1200" b="1" dirty="0" smtClean="0"/>
              <a:t>、恰当的给予他们惊喜。</a:t>
            </a:r>
          </a:p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621512A-0B09-4C0A-A2A8-589380F2D70A}" type="slidenum">
              <a:rPr lang="zh-CN" altLang="en-US" smtClean="0"/>
              <a:pPr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1272903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85800" y="2130315"/>
            <a:ext cx="7772400" cy="1470052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71600" y="3885976"/>
            <a:ext cx="6400800" cy="1752301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zh-CN" altLang="en-US" smtClean="0"/>
              <a:t>单击此处编辑母版副标题样式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 b="1"/>
            </a:lvl1pPr>
          </a:lstStyle>
          <a:p>
            <a:pPr>
              <a:defRPr/>
            </a:pPr>
            <a:r>
              <a:rPr lang="zh-CN" altLang="en-US" dirty="0" smtClean="0">
                <a:solidFill>
                  <a:srgbClr val="000000"/>
                </a:solidFill>
              </a:rPr>
              <a:t>屯溪路校区：</a:t>
            </a:r>
            <a:r>
              <a:rPr lang="en-US" altLang="zh-CN" dirty="0" smtClean="0">
                <a:solidFill>
                  <a:srgbClr val="000000"/>
                </a:solidFill>
              </a:rPr>
              <a:t>62901251</a:t>
            </a:r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 dirty="0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 b="1"/>
            </a:lvl1pPr>
          </a:lstStyle>
          <a:p>
            <a:r>
              <a:rPr lang="zh-CN" altLang="en-US" dirty="0" smtClean="0">
                <a:solidFill>
                  <a:srgbClr val="000000"/>
                </a:solidFill>
              </a:rPr>
              <a:t>翡翠湖校区：</a:t>
            </a:r>
            <a:r>
              <a:rPr lang="en-US" altLang="zh-CN" dirty="0" smtClean="0">
                <a:solidFill>
                  <a:srgbClr val="000000"/>
                </a:solidFill>
              </a:rPr>
              <a:t>63831525</a:t>
            </a:r>
            <a:endParaRPr lang="zh-CN" altLang="zh-CN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926222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48AC5AE0-55DE-499B-A1E4-01B320B5FB24}" type="slidenum">
              <a:rPr lang="zh-CN" altLang="zh-CN">
                <a:solidFill>
                  <a:srgbClr val="000000"/>
                </a:solidFill>
              </a:rPr>
              <a:pPr/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969872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629400" y="275532"/>
            <a:ext cx="2057400" cy="5849965"/>
          </a:xfrm>
        </p:spPr>
        <p:txBody>
          <a:bodyPr vert="eaVert"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7200" y="275532"/>
            <a:ext cx="6019800" cy="5849965"/>
          </a:xfrm>
        </p:spPr>
        <p:txBody>
          <a:bodyPr vert="eaVert"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D6BACB0-6D1A-4582-8F7D-6AFF4836C779}" type="slidenum">
              <a:rPr lang="zh-CN" altLang="zh-CN">
                <a:solidFill>
                  <a:srgbClr val="000000"/>
                </a:solidFill>
              </a:rPr>
              <a:pPr/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61357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标题，文本与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5530"/>
            <a:ext cx="8229600" cy="1142440"/>
          </a:xfrm>
        </p:spPr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sz="half" idx="1"/>
          </p:nvPr>
        </p:nvSpPr>
        <p:spPr>
          <a:xfrm>
            <a:off x="457200" y="1599419"/>
            <a:ext cx="4038600" cy="452607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99419"/>
            <a:ext cx="4038600" cy="4526078"/>
          </a:xfrm>
        </p:spPr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D70E92DE-D5EA-4F46-B245-80A630DBA886}" type="slidenum">
              <a:rPr lang="zh-CN" altLang="zh-CN">
                <a:solidFill>
                  <a:srgbClr val="000000"/>
                </a:solidFill>
              </a:rPr>
              <a:pPr/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96931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2F9F7894-59DC-4721-A61D-F6358F5CA37B}" type="slidenum">
              <a:rPr lang="zh-CN" altLang="zh-CN">
                <a:solidFill>
                  <a:srgbClr val="000000"/>
                </a:solidFill>
              </a:rPr>
              <a:pPr/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44395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22313" y="4406797"/>
            <a:ext cx="7772400" cy="1362527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22313" y="2906504"/>
            <a:ext cx="7772400" cy="1500293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F213B67E-0484-431E-B76A-D5B368B4F7BB}" type="slidenum">
              <a:rPr lang="zh-CN" altLang="zh-CN">
                <a:solidFill>
                  <a:srgbClr val="000000"/>
                </a:solidFill>
              </a:rPr>
              <a:pPr/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534994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7200" y="1599419"/>
            <a:ext cx="4038600" cy="45260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48200" y="1599419"/>
            <a:ext cx="4038600" cy="452607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E6C6499A-7A26-406C-A4EE-5098EF1FE3EF}" type="slidenum">
              <a:rPr lang="zh-CN" altLang="zh-CN">
                <a:solidFill>
                  <a:srgbClr val="000000"/>
                </a:solidFill>
              </a:rPr>
              <a:pPr/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17851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0" y="273850"/>
            <a:ext cx="8229600" cy="1144120"/>
          </a:xfrm>
        </p:spPr>
        <p:txBody>
          <a:bodyPr/>
          <a:lstStyle>
            <a:lvl1pPr>
              <a:defRPr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7200" y="1535576"/>
            <a:ext cx="4040188" cy="640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200" y="2175677"/>
            <a:ext cx="4040188" cy="39498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45030" y="1535576"/>
            <a:ext cx="4041775" cy="64010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45030" y="2175677"/>
            <a:ext cx="4041775" cy="394981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7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8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9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A982BD9F-6893-41AC-8696-9B88DDFFE84C}" type="slidenum">
              <a:rPr lang="zh-CN" altLang="zh-CN">
                <a:solidFill>
                  <a:srgbClr val="000000"/>
                </a:solidFill>
              </a:rPr>
              <a:pPr/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717431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5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D2414CE-8B48-4334-AD7C-E7D0D78A02A7}" type="slidenum">
              <a:rPr lang="zh-CN" altLang="zh-CN">
                <a:solidFill>
                  <a:srgbClr val="000000"/>
                </a:solidFill>
              </a:rPr>
              <a:pPr/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7580376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3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4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B49313D-E8B1-4029-B93A-7DDD902733D8}" type="slidenum">
              <a:rPr lang="zh-CN" altLang="zh-CN">
                <a:solidFill>
                  <a:srgbClr val="000000"/>
                </a:solidFill>
              </a:rPr>
              <a:pPr/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86112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7205" y="273850"/>
            <a:ext cx="3008313" cy="116092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75050" y="273850"/>
            <a:ext cx="5111750" cy="585164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7205" y="1434770"/>
            <a:ext cx="3008313" cy="4690724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3BB2F0D0-4CC7-45C1-8909-BC237880166F}" type="slidenum">
              <a:rPr lang="zh-CN" altLang="zh-CN">
                <a:solidFill>
                  <a:srgbClr val="000000"/>
                </a:solidFill>
              </a:rPr>
              <a:pPr/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63797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92288" y="4799930"/>
            <a:ext cx="5486400" cy="56786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zh-CN" altLang="en-US" smtClean="0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92288" y="613225"/>
            <a:ext cx="5486400" cy="4114463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zh-CN" altLang="en-US" noProof="0" smtClean="0"/>
              <a:t>单击图标添加图片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92288" y="5367788"/>
            <a:ext cx="5486400" cy="804748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zh-CN" altLang="en-US" smtClean="0"/>
              <a:t>单击此处编辑母版文本样式</a:t>
            </a:r>
          </a:p>
        </p:txBody>
      </p:sp>
      <p:sp>
        <p:nvSpPr>
          <p:cNvPr id="5" name="Rectangle 4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6" name="Rectangle 5"/>
          <p:cNvSpPr>
            <a:spLocks noGrp="1" noChangeArrowheads="1"/>
          </p:cNvSpPr>
          <p:nvPr>
            <p:ph type="ftr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7" name="Rectangle 6"/>
          <p:cNvSpPr>
            <a:spLocks noGrp="1" noChangeArrowheads="1"/>
          </p:cNvSpPr>
          <p:nvPr>
            <p:ph type="sldNum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fld id="{08CBBE15-EA21-4116-9DA6-5F617A9B266E}" type="slidenum">
              <a:rPr lang="zh-CN" altLang="zh-CN">
                <a:solidFill>
                  <a:srgbClr val="000000"/>
                </a:solidFill>
              </a:rPr>
              <a:pPr/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44735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 bwMode="auto"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457200" y="275530"/>
            <a:ext cx="8229600" cy="1142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单击此处编辑母版标题样式</a:t>
            </a:r>
          </a:p>
        </p:txBody>
      </p:sp>
      <p:sp>
        <p:nvSpPr>
          <p:cNvPr id="1027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599419"/>
            <a:ext cx="8229600" cy="4526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zh-CN" altLang="en-US" smtClean="0"/>
              <a:t>单击此处编辑母版文本样式</a:t>
            </a:r>
          </a:p>
          <a:p>
            <a:pPr lvl="1"/>
            <a:r>
              <a:rPr lang="zh-CN" altLang="en-US" smtClean="0"/>
              <a:t>第二级</a:t>
            </a:r>
          </a:p>
          <a:p>
            <a:pPr lvl="2"/>
            <a:r>
              <a:rPr lang="zh-CN" altLang="en-US" smtClean="0"/>
              <a:t>第三级</a:t>
            </a:r>
          </a:p>
          <a:p>
            <a:pPr lvl="3"/>
            <a:r>
              <a:rPr lang="zh-CN" altLang="en-US" smtClean="0"/>
              <a:t>第四级</a:t>
            </a:r>
          </a:p>
          <a:p>
            <a:pPr lvl="4"/>
            <a:r>
              <a:rPr lang="zh-CN" altLang="en-US" smtClean="0"/>
              <a:t>第五级</a:t>
            </a:r>
          </a:p>
        </p:txBody>
      </p:sp>
      <p:sp>
        <p:nvSpPr>
          <p:cNvPr id="1028" name="Rectangle 4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44779"/>
            <a:ext cx="2133600" cy="47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29" name="Rectangle 5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4779"/>
            <a:ext cx="2895600" cy="47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ctr" eaLnBrk="1" hangingPunct="1">
              <a:defRPr sz="1400">
                <a:latin typeface="Arial" pitchFamily="34" charset="0"/>
              </a:defRPr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  <a:defRPr/>
            </a:pPr>
            <a:endParaRPr lang="zh-CN" altLang="zh-CN">
              <a:solidFill>
                <a:srgbClr val="000000"/>
              </a:solidFill>
            </a:endParaRPr>
          </a:p>
        </p:txBody>
      </p:sp>
      <p:sp>
        <p:nvSpPr>
          <p:cNvPr id="1030" name="Rectangle 6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4779"/>
            <a:ext cx="2133600" cy="475456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400"/>
            </a:lvl1pPr>
          </a:lstStyle>
          <a:p>
            <a:pPr fontAlgn="base">
              <a:spcBef>
                <a:spcPct val="0"/>
              </a:spcBef>
              <a:spcAft>
                <a:spcPct val="0"/>
              </a:spcAft>
            </a:pPr>
            <a:fld id="{F3B88AB2-CB13-4196-B5AA-49F0C922B71F}" type="slidenum">
              <a:rPr lang="zh-CN" altLang="zh-CN">
                <a:solidFill>
                  <a:srgbClr val="000000"/>
                </a:solidFill>
              </a:rPr>
              <a:pPr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lang="zh-CN" altLang="zh-CN">
              <a:solidFill>
                <a:srgbClr val="000000"/>
              </a:solidFill>
            </a:endParaRPr>
          </a:p>
        </p:txBody>
      </p:sp>
      <p:pic>
        <p:nvPicPr>
          <p:cNvPr id="1031" name="Picture 7" descr="065B26PPT模板"/>
          <p:cNvPicPr>
            <a:picLocks noChangeAspect="1" noChangeArrowheads="1"/>
          </p:cNvPicPr>
          <p:nvPr/>
        </p:nvPicPr>
        <p:blipFill>
          <a:blip r:embed="rId1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4925" y="3"/>
            <a:ext cx="9272588" cy="693360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6394570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iming>
    <p:tnLst>
      <p:par>
        <p:cTn id="1" dur="indefinite" restart="never" nodeType="tmRoot"/>
      </p:par>
    </p:tnLst>
  </p:timing>
  <p:txStyles>
    <p:titleStyle>
      <a:lvl1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+mj-lt"/>
          <a:ea typeface="+mj-ea"/>
          <a:cs typeface="+mj-cs"/>
        </a:defRPr>
      </a:lvl1pPr>
      <a:lvl2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2pPr>
      <a:lvl3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3pPr>
      <a:lvl4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4pPr>
      <a:lvl5pPr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>
          <a:solidFill>
            <a:schemeClr val="tx2"/>
          </a:solidFill>
          <a:latin typeface="Arial" pitchFamily="34" charset="0"/>
          <a:ea typeface="宋体" pitchFamily="2" charset="-122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chemeClr val="tx1"/>
          </a:solidFill>
          <a:latin typeface="+mn-lt"/>
          <a:ea typeface="+mn-ea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chemeClr val="tx1"/>
          </a:solidFill>
          <a:latin typeface="+mn-lt"/>
          <a:ea typeface="+mn-ea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chemeClr val="tx1"/>
          </a:solidFill>
          <a:latin typeface="+mn-lt"/>
          <a:ea typeface="+mn-ea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chemeClr val="tx1"/>
          </a:solidFill>
          <a:latin typeface="+mn-lt"/>
          <a:ea typeface="+mn-ea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" Target="slide4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jpe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hyperlink" Target="&#23156;&#20799;&#20986;&#29983;&#36807;&#31243;_&#26631;&#28165;.flv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&#20174;&#20986;&#29983;&#21040;&#27515;&#20129;----&#24863;&#21497;%20&#20154;&#29983;&#21834;&#20154;&#29983;%20&#26631;&#28165;.mp4" TargetMode="External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&#33485;&#34631;&#19968;&#20998;&#38047;&#30340;&#29983;&#21629;_&#26631;&#28165;.flv" TargetMode="Externa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hyperlink" Target="&#29983;&#21629;&#30340;&#21015;&#36710;.mp4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Nick&#8212;&#8212;&#32654;&#20029;&#30340;&#29983;&#21629;.flv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矩形 5"/>
          <p:cNvSpPr/>
          <p:nvPr/>
        </p:nvSpPr>
        <p:spPr>
          <a:xfrm>
            <a:off x="1691680" y="2276872"/>
            <a:ext cx="6135013" cy="709016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spcFirstLastPara="1" wrap="none">
            <a:prstTxWarp prst="textArchUp">
              <a:avLst/>
            </a:prstTxWarp>
            <a:spAutoFit/>
            <a:scene3d>
              <a:camera prst="orthographicFront"/>
              <a:lightRig rig="soft" dir="tl">
                <a:rot lat="0" lon="0" rev="0"/>
              </a:lightRig>
            </a:scene3d>
            <a:sp3d contourW="25400" prstMaterial="matte">
              <a:bevelT w="25400" h="55880" prst="artDeco"/>
              <a:contourClr>
                <a:schemeClr val="accent2">
                  <a:tint val="20000"/>
                </a:schemeClr>
              </a:contourClr>
            </a:sp3d>
          </a:bodyPr>
          <a:lstStyle/>
          <a:p>
            <a:pPr algn="ctr">
              <a:defRPr/>
            </a:pPr>
            <a:r>
              <a:rPr lang="zh-CN" altLang="en-US" sz="6000" b="1" spc="50" dirty="0" smtClean="0">
                <a:ln w="11430">
                  <a:solidFill>
                    <a:srgbClr val="00B050"/>
                  </a:solidFill>
                </a:ln>
                <a:solidFill>
                  <a:srgbClr val="FF0000"/>
                </a:solidFill>
                <a:effectLst>
                  <a:outerShdw blurRad="76200" dist="50800" dir="5400000" algn="tl" rotWithShape="0">
                    <a:srgbClr val="000000">
                      <a:alpha val="65000"/>
                    </a:srgbClr>
                  </a:outerShdw>
                </a:effectLst>
              </a:rPr>
              <a:t>生命教育</a:t>
            </a:r>
            <a:endParaRPr lang="zh-CN" altLang="en-US" sz="6000" b="1" spc="50" dirty="0">
              <a:ln w="11430">
                <a:solidFill>
                  <a:srgbClr val="00B050"/>
                </a:solidFill>
              </a:ln>
              <a:solidFill>
                <a:srgbClr val="FF0000"/>
              </a:solidFill>
              <a:effectLst>
                <a:outerShdw blurRad="76200" dist="50800" dir="5400000" algn="tl" rotWithShape="0">
                  <a:srgbClr val="000000">
                    <a:alpha val="65000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38412999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smtClean="0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 smtClean="0">
                <a:latin typeface="+mn-ea"/>
              </a:rPr>
              <a:t>     </a:t>
            </a:r>
            <a:r>
              <a:rPr lang="zh-CN" sz="2800" b="1" dirty="0" smtClean="0">
                <a:solidFill>
                  <a:srgbClr val="C00000"/>
                </a:solidFill>
                <a:latin typeface="+mn-ea"/>
              </a:rPr>
              <a:t>人生最大价值与生命的意义是追求不断的自我发展与自我成长，实现和创造生命的价值。</a:t>
            </a:r>
            <a:endParaRPr lang="en-US" altLang="zh-CN" sz="2800" b="1" dirty="0" smtClean="0">
              <a:solidFill>
                <a:srgbClr val="C00000"/>
              </a:solidFill>
              <a:latin typeface="+mn-ea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 smtClean="0">
                <a:latin typeface="+mn-ea"/>
              </a:rPr>
              <a:t>作业：让我们为自己的生写一个新本。</a:t>
            </a:r>
            <a:endParaRPr lang="en-US" altLang="zh-CN" sz="2800" b="1" dirty="0" smtClean="0">
              <a:latin typeface="+mn-ea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en-US" altLang="zh-CN" sz="2800" b="1" dirty="0">
                <a:latin typeface="+mn-ea"/>
              </a:rPr>
              <a:t> </a:t>
            </a:r>
            <a:r>
              <a:rPr lang="en-US" altLang="zh-CN" sz="2800" b="1" dirty="0" smtClean="0">
                <a:latin typeface="+mn-ea"/>
              </a:rPr>
              <a:t> </a:t>
            </a:r>
            <a:r>
              <a:rPr lang="zh-CN" altLang="en-US" sz="2800" b="1" dirty="0" smtClean="0">
                <a:latin typeface="+mn-ea"/>
              </a:rPr>
              <a:t>为自己设计几个人生脚本，然后设想一下自己临终时刻，更愿意看到哪一个自己。</a:t>
            </a:r>
            <a:endParaRPr lang="zh-CN" altLang="en-US" sz="2800" b="1" dirty="0">
              <a:latin typeface="+mn-ea"/>
            </a:endParaRPr>
          </a:p>
        </p:txBody>
      </p:sp>
      <p:pic>
        <p:nvPicPr>
          <p:cNvPr id="17412" name="Picture 5" descr="26811010045">
            <a:hlinkClick r:id="rId3" action="ppaction://hlinksldjump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82049" y="4499221"/>
            <a:ext cx="2571750" cy="2065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40987121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2000"/>
                                        <p:tgtEl>
                                          <p:spTgt spid="174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4178" name="Rectangle 5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539552" y="1844824"/>
            <a:ext cx="8515350" cy="3886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b="1" dirty="0" smtClean="0">
                <a:latin typeface="+mn-ea"/>
              </a:rPr>
              <a:t>一</a:t>
            </a:r>
            <a:r>
              <a:rPr lang="zh-CN" altLang="en-US" sz="2800" b="1" dirty="0">
                <a:latin typeface="+mn-ea"/>
              </a:rPr>
              <a:t>、大学生生命困惑</a:t>
            </a:r>
            <a:r>
              <a:rPr lang="zh-CN" altLang="en-US" sz="2800" b="1" dirty="0" smtClean="0">
                <a:latin typeface="+mn-ea"/>
              </a:rPr>
              <a:t>探究</a:t>
            </a:r>
            <a:endParaRPr lang="zh-CN" altLang="en-US" sz="3600" b="1" dirty="0">
              <a:solidFill>
                <a:srgbClr val="CC0099"/>
              </a:solidFill>
              <a:latin typeface="隶书" charset="-122"/>
              <a:ea typeface="隶书" charset="-122"/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b="1" dirty="0">
                <a:latin typeface="华文新魏" pitchFamily="2" charset="-122"/>
                <a:ea typeface="华文新魏" pitchFamily="2" charset="-122"/>
              </a:rPr>
              <a:t>      </a:t>
            </a:r>
            <a:r>
              <a:rPr lang="zh-CN" altLang="en-US" sz="2400" b="1" dirty="0">
                <a:latin typeface="+mn-ea"/>
              </a:rPr>
              <a:t>（一）生命意义感的缺失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>
                <a:latin typeface="+mn-ea"/>
              </a:rPr>
              <a:t>   </a:t>
            </a:r>
            <a:r>
              <a:rPr lang="zh-CN" altLang="en-US" sz="2400" b="1" dirty="0" smtClean="0">
                <a:latin typeface="+mn-ea"/>
              </a:rPr>
              <a:t> （</a:t>
            </a:r>
            <a:r>
              <a:rPr lang="zh-CN" altLang="en-US" sz="2400" b="1" dirty="0">
                <a:latin typeface="+mn-ea"/>
              </a:rPr>
              <a:t>二）生命目标的失落 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zh-CN" altLang="en-US" sz="2400" b="1" dirty="0">
                <a:latin typeface="+mn-ea"/>
              </a:rPr>
              <a:t>三）生命价值感的欠缺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>
                <a:latin typeface="+mn-ea"/>
              </a:rPr>
              <a:t>    </a:t>
            </a:r>
            <a:r>
              <a:rPr lang="zh-CN" altLang="en-US" sz="2400" b="1" dirty="0" smtClean="0">
                <a:latin typeface="+mn-ea"/>
              </a:rPr>
              <a:t>（</a:t>
            </a:r>
            <a:r>
              <a:rPr lang="zh-CN" altLang="en-US" sz="2400" b="1" dirty="0">
                <a:latin typeface="+mn-ea"/>
              </a:rPr>
              <a:t>四）生命态度的倦怠 </a:t>
            </a:r>
          </a:p>
        </p:txBody>
      </p:sp>
      <p:sp>
        <p:nvSpPr>
          <p:cNvPr id="434179" name="Rectangle 3"/>
          <p:cNvSpPr>
            <a:spLocks noRot="1" noChangeArrowheads="1"/>
          </p:cNvSpPr>
          <p:nvPr/>
        </p:nvSpPr>
        <p:spPr bwMode="auto">
          <a:xfrm>
            <a:off x="291717" y="609600"/>
            <a:ext cx="854075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anchor="ctr"/>
          <a:lstStyle>
            <a:lvl1pPr algn="ctr"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1pPr>
            <a:lvl2pPr algn="ctr"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2pPr>
            <a:lvl3pPr algn="ctr"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3pPr>
            <a:lvl4pPr algn="ctr"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4pPr>
            <a:lvl5pPr algn="ctr"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5pPr>
            <a:lvl6pPr marL="4572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6pPr>
            <a:lvl7pPr marL="9144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7pPr>
            <a:lvl8pPr marL="13716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8pPr>
            <a:lvl9pPr marL="1828800" algn="ctr" fontAlgn="base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charset="0"/>
                <a:ea typeface="宋体" charset="-122"/>
              </a:defRPr>
            </a:lvl9pPr>
          </a:lstStyle>
          <a:p>
            <a:r>
              <a:rPr lang="zh-CN" altLang="en-US" sz="2800" b="1" dirty="0">
                <a:solidFill>
                  <a:srgbClr val="C00000"/>
                </a:solidFill>
                <a:latin typeface="+mn-ea"/>
                <a:ea typeface="+mn-ea"/>
              </a:rPr>
              <a:t>第二节  大学生的生命困惑 </a:t>
            </a:r>
          </a:p>
        </p:txBody>
      </p:sp>
    </p:spTree>
    <p:extLst>
      <p:ext uri="{BB962C8B-B14F-4D97-AF65-F5344CB8AC3E}">
        <p14:creationId xmlns:p14="http://schemas.microsoft.com/office/powerpoint/2010/main" val="250233729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202" name="Rectangle 5"/>
          <p:cNvSpPr>
            <a:spLocks noGrp="1" noRot="1" noChangeArrowheads="1"/>
          </p:cNvSpPr>
          <p:nvPr>
            <p:ph type="body" idx="4294967295"/>
          </p:nvPr>
        </p:nvSpPr>
        <p:spPr>
          <a:xfrm>
            <a:off x="395536" y="1412776"/>
            <a:ext cx="8515350" cy="3886200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sz="2800" b="1" dirty="0" smtClean="0">
                <a:latin typeface="+mn-ea"/>
              </a:rPr>
              <a:t>二</a:t>
            </a:r>
            <a:r>
              <a:rPr lang="zh-CN" altLang="en-US" sz="2800" b="1" dirty="0">
                <a:latin typeface="+mn-ea"/>
              </a:rPr>
              <a:t>、大学生生命困惑寻源  </a:t>
            </a:r>
          </a:p>
          <a:p>
            <a:pPr>
              <a:buFontTx/>
              <a:buNone/>
            </a:pPr>
            <a:r>
              <a:rPr lang="zh-CN" altLang="en-US" sz="3600" b="1" dirty="0">
                <a:solidFill>
                  <a:srgbClr val="CC0099"/>
                </a:solidFill>
                <a:latin typeface="隶书" charset="-122"/>
                <a:ea typeface="隶书" charset="-122"/>
              </a:rPr>
              <a:t>      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800" b="1" dirty="0">
                <a:latin typeface="+mn-ea"/>
              </a:rPr>
              <a:t>      （一）人类生命本身的普遍困惑   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800" b="1" dirty="0">
                <a:latin typeface="+mn-ea"/>
              </a:rPr>
              <a:t>      （二）生命发展外部环境变化的影响 </a:t>
            </a: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800" b="1" dirty="0">
                <a:latin typeface="+mn-ea"/>
              </a:rPr>
              <a:t>      （三）大学生自身的心理因素 </a:t>
            </a:r>
          </a:p>
        </p:txBody>
      </p:sp>
    </p:spTree>
    <p:extLst>
      <p:ext uri="{BB962C8B-B14F-4D97-AF65-F5344CB8AC3E}">
        <p14:creationId xmlns:p14="http://schemas.microsoft.com/office/powerpoint/2010/main" val="4181430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>
          <a:xfrm>
            <a:off x="395536" y="692696"/>
            <a:ext cx="8229600" cy="1142440"/>
          </a:xfrm>
        </p:spPr>
        <p:txBody>
          <a:bodyPr/>
          <a:lstStyle/>
          <a:p>
            <a:pPr marL="609600" lvl="0" indent="-609600">
              <a:lnSpc>
                <a:spcPct val="110000"/>
              </a:lnSpc>
              <a:spcBef>
                <a:spcPct val="20000"/>
              </a:spcBef>
            </a:pPr>
            <a:r>
              <a:rPr lang="zh-CN" altLang="en-US" sz="2800" b="1" dirty="0" smtClean="0">
                <a:solidFill>
                  <a:srgbClr val="C00000"/>
                </a:solidFill>
                <a:latin typeface="宋体"/>
              </a:rPr>
              <a:t>第三节  </a:t>
            </a:r>
            <a:r>
              <a:rPr lang="zh-CN" altLang="en-US" sz="2800" b="1" dirty="0">
                <a:solidFill>
                  <a:srgbClr val="C00000"/>
                </a:solidFill>
                <a:latin typeface="宋体"/>
              </a:rPr>
              <a:t>如何珍爱</a:t>
            </a:r>
            <a:r>
              <a:rPr lang="zh-CN" altLang="en-US" sz="2800" b="1" dirty="0" smtClean="0">
                <a:solidFill>
                  <a:srgbClr val="C00000"/>
                </a:solidFill>
                <a:latin typeface="宋体"/>
              </a:rPr>
              <a:t>生命</a:t>
            </a:r>
            <a:r>
              <a:rPr lang="en-US" altLang="zh-CN" sz="2800" b="1" dirty="0" smtClean="0">
                <a:solidFill>
                  <a:srgbClr val="C00000"/>
                </a:solidFill>
                <a:latin typeface="宋体"/>
              </a:rPr>
              <a:t/>
            </a:r>
            <a:br>
              <a:rPr lang="en-US" altLang="zh-CN" sz="2800" b="1" dirty="0" smtClean="0">
                <a:solidFill>
                  <a:srgbClr val="C00000"/>
                </a:solidFill>
                <a:latin typeface="宋体"/>
              </a:rPr>
            </a:br>
            <a:endParaRPr lang="zh-CN" altLang="en-US" sz="2400" b="1" dirty="0" smtClean="0">
              <a:solidFill>
                <a:schemeClr val="tx1"/>
              </a:solidFill>
              <a:ea typeface="黑体" pitchFamily="49" charset="-122"/>
            </a:endParaRPr>
          </a:p>
        </p:txBody>
      </p:sp>
      <p:sp>
        <p:nvSpPr>
          <p:cNvPr id="4099" name="Rectangle 3"/>
          <p:cNvSpPr>
            <a:spLocks noGrp="1" noChangeArrowheads="1"/>
          </p:cNvSpPr>
          <p:nvPr>
            <p:ph idx="1"/>
          </p:nvPr>
        </p:nvSpPr>
        <p:spPr>
          <a:xfrm>
            <a:off x="395536" y="1484784"/>
            <a:ext cx="8229600" cy="4526078"/>
          </a:xfrm>
        </p:spPr>
        <p:txBody>
          <a:bodyPr/>
          <a:lstStyle/>
          <a:p>
            <a:pPr marL="609600" indent="-609600">
              <a:lnSpc>
                <a:spcPct val="110000"/>
              </a:lnSpc>
              <a:buNone/>
            </a:pPr>
            <a:r>
              <a:rPr lang="zh-CN" altLang="en-US" sz="2800" b="1" dirty="0" smtClean="0">
                <a:latin typeface="宋体"/>
              </a:rPr>
              <a:t>一、珍爱</a:t>
            </a:r>
            <a:r>
              <a:rPr lang="zh-CN" altLang="en-US" sz="2800" b="1" dirty="0">
                <a:latin typeface="宋体"/>
              </a:rPr>
              <a:t>自我</a:t>
            </a:r>
            <a:endParaRPr lang="en-US" altLang="zh-CN" sz="2800" b="1" dirty="0">
              <a:solidFill>
                <a:srgbClr val="C00000"/>
              </a:solidFill>
              <a:latin typeface="+mn-ea"/>
            </a:endParaRPr>
          </a:p>
          <a:p>
            <a:pPr marL="609600" indent="-609600">
              <a:lnSpc>
                <a:spcPct val="11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C00000"/>
                </a:solidFill>
                <a:latin typeface="+mn-ea"/>
              </a:rPr>
              <a:t>　　</a:t>
            </a:r>
            <a:endParaRPr lang="en-US" altLang="zh-CN" sz="2400" b="1" dirty="0">
              <a:solidFill>
                <a:srgbClr val="C00000"/>
              </a:solidFill>
              <a:latin typeface="+mn-ea"/>
            </a:endParaRPr>
          </a:p>
        </p:txBody>
      </p:sp>
      <p:sp>
        <p:nvSpPr>
          <p:cNvPr id="4100" name="Rectangle 4"/>
          <p:cNvSpPr>
            <a:spLocks noChangeArrowheads="1"/>
          </p:cNvSpPr>
          <p:nvPr/>
        </p:nvSpPr>
        <p:spPr bwMode="auto">
          <a:xfrm>
            <a:off x="1428757" y="4411834"/>
            <a:ext cx="6626225" cy="9139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marL="609600" indent="-609600">
              <a:spcBef>
                <a:spcPct val="20000"/>
              </a:spcBef>
              <a:buChar char="•"/>
              <a:defRPr sz="32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>
              <a:spcBef>
                <a:spcPct val="20000"/>
              </a:spcBef>
              <a:buChar char="–"/>
              <a:defRPr sz="28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>
              <a:spcBef>
                <a:spcPct val="20000"/>
              </a:spcBef>
              <a:buChar char="•"/>
              <a:defRPr sz="24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>
              <a:spcBef>
                <a:spcPct val="20000"/>
              </a:spcBef>
              <a:buChar char="–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>
              <a:spcBef>
                <a:spcPct val="20000"/>
              </a:spcBef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0" fontAlgn="base" hangingPunct="0">
              <a:lnSpc>
                <a:spcPct val="110000"/>
              </a:lnSpc>
              <a:spcAft>
                <a:spcPct val="0"/>
              </a:spcAft>
              <a:buFontTx/>
              <a:buNone/>
            </a:pPr>
            <a:endParaRPr lang="zh-CN" altLang="en-US" sz="3600" b="1">
              <a:solidFill>
                <a:srgbClr val="333399"/>
              </a:solidFill>
              <a:latin typeface="楷体" pitchFamily="49" charset="-122"/>
              <a:ea typeface="楷体" pitchFamily="49" charset="-122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524" y="2702098"/>
            <a:ext cx="2841625" cy="34194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3812" y="2672754"/>
            <a:ext cx="3341687" cy="3140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73099" y="2780928"/>
            <a:ext cx="2769215" cy="21183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412572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0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98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58692" y="882341"/>
            <a:ext cx="8407225" cy="452607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 smtClean="0"/>
              <a:t>（一）爱惜身体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000" b="1" dirty="0" smtClean="0"/>
              <a:t>       以往</a:t>
            </a:r>
            <a:r>
              <a:rPr lang="zh-CN" altLang="en-US" sz="2000" b="1" dirty="0"/>
              <a:t>职业生涯里，我一直笃信“付出总有回报”的信念，所以给自己的负荷一直比较重，甚至坚持每天努力挤出三小时时间工作，还曾天真的和人比赛“谁的睡眠更少”、“谁能在凌晨里及时回复邮件</a:t>
            </a:r>
            <a:r>
              <a:rPr lang="zh-CN" altLang="en-US" sz="2000" b="1" dirty="0" smtClean="0"/>
              <a:t>”</a:t>
            </a:r>
            <a:r>
              <a:rPr lang="zh-CN" altLang="en-US" sz="2000" b="1" dirty="0"/>
              <a:t>。</a:t>
            </a:r>
            <a:r>
              <a:rPr lang="zh-CN" altLang="en-US" sz="2000" b="1" dirty="0" smtClean="0"/>
              <a:t>努力</a:t>
            </a:r>
            <a:r>
              <a:rPr lang="zh-CN" altLang="en-US" sz="2000" b="1" dirty="0"/>
              <a:t>把“拼命”作为自己的一个标签。现在，冷静下来反思：这种以健康为代价的坚持，不一定是</a:t>
            </a:r>
            <a:r>
              <a:rPr lang="zh-CN" altLang="en-US" sz="2000" b="1" dirty="0" smtClean="0"/>
              <a:t>对的。</a:t>
            </a:r>
            <a:endParaRPr lang="en-US" altLang="zh-CN" sz="2000" b="1" dirty="0" smtClean="0"/>
          </a:p>
          <a:p>
            <a:pPr marL="0" indent="0" algn="r">
              <a:lnSpc>
                <a:spcPct val="150000"/>
              </a:lnSpc>
              <a:buNone/>
            </a:pPr>
            <a:r>
              <a:rPr lang="en-US" altLang="zh-CN" sz="2000" b="1" dirty="0" smtClean="0">
                <a:solidFill>
                  <a:srgbClr val="C00000"/>
                </a:solidFill>
              </a:rPr>
              <a:t>——</a:t>
            </a:r>
            <a:r>
              <a:rPr lang="zh-CN" altLang="en-US" sz="2000" b="1" dirty="0" smtClean="0">
                <a:solidFill>
                  <a:srgbClr val="C00000"/>
                </a:solidFill>
              </a:rPr>
              <a:t>李开复在被诊断出癌症后在微博里写到</a:t>
            </a:r>
            <a:endParaRPr lang="zh-CN" altLang="en-US" sz="2000" b="1" dirty="0">
              <a:solidFill>
                <a:srgbClr val="C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576" y="4531290"/>
            <a:ext cx="2448272" cy="168453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028" name="Picture 4">
            <a:hlinkClick r:id="rId4" action="ppaction://hlinkfile"/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51580" y="6045172"/>
            <a:ext cx="414337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extBox 1"/>
          <p:cNvSpPr txBox="1"/>
          <p:nvPr/>
        </p:nvSpPr>
        <p:spPr>
          <a:xfrm>
            <a:off x="3563888" y="4963434"/>
            <a:ext cx="543609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身体发肤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受之父母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敢毁伤</a:t>
            </a:r>
            <a:r>
              <a:rPr lang="en-US" altLang="zh-CN" sz="2400" b="1" dirty="0"/>
              <a:t>,</a:t>
            </a:r>
            <a:r>
              <a:rPr lang="zh-CN" altLang="en-US" sz="2400" b="1" dirty="0"/>
              <a:t>孝之始</a:t>
            </a:r>
            <a:r>
              <a:rPr lang="zh-CN" altLang="en-US" sz="2400" b="1" dirty="0" smtClean="0"/>
              <a:t>也。</a:t>
            </a:r>
            <a:endParaRPr lang="en-US" altLang="zh-CN" sz="2400" b="1" dirty="0" smtClean="0"/>
          </a:p>
          <a:p>
            <a:pPr algn="r"/>
            <a:r>
              <a:rPr lang="en-US" altLang="zh-CN" sz="2400" b="1" dirty="0" smtClean="0"/>
              <a:t>——《</a:t>
            </a:r>
            <a:r>
              <a:rPr lang="zh-CN" altLang="en-US" sz="2400" b="1" dirty="0"/>
              <a:t>孝经</a:t>
            </a:r>
            <a:r>
              <a:rPr lang="en-US" altLang="zh-CN" sz="2400" b="1" dirty="0"/>
              <a:t>·</a:t>
            </a:r>
            <a:r>
              <a:rPr lang="zh-CN" altLang="en-US" sz="2400" b="1" dirty="0"/>
              <a:t>开宗明义章</a:t>
            </a:r>
            <a:r>
              <a:rPr lang="en-US" altLang="zh-CN" sz="2400" b="1" dirty="0"/>
              <a:t>》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61077555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125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052736"/>
            <a:ext cx="8229600" cy="4968552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/>
              <a:t>（二）接纳</a:t>
            </a:r>
            <a:r>
              <a:rPr lang="zh-CN" altLang="en-US" sz="2400" b="1" dirty="0" smtClean="0"/>
              <a:t>自我</a:t>
            </a:r>
            <a:endParaRPr lang="en-US" altLang="zh-CN" sz="2400" b="1" dirty="0" smtClean="0"/>
          </a:p>
          <a:p>
            <a:pPr marL="0" indent="0">
              <a:buNone/>
            </a:pPr>
            <a:endParaRPr lang="zh-CN" altLang="en-US" sz="2400" b="1" dirty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7938" y="2059093"/>
            <a:ext cx="3024336" cy="309307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TextBox 3"/>
          <p:cNvSpPr txBox="1"/>
          <p:nvPr/>
        </p:nvSpPr>
        <p:spPr>
          <a:xfrm>
            <a:off x="5436096" y="5445222"/>
            <a:ext cx="30243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 smtClean="0"/>
              <a:t>十六岁女孩减肥不成反丢命</a:t>
            </a:r>
            <a:endParaRPr lang="zh-CN" altLang="en-US" b="1" dirty="0"/>
          </a:p>
        </p:txBody>
      </p:sp>
      <p:sp>
        <p:nvSpPr>
          <p:cNvPr id="5" name="TextBox 4"/>
          <p:cNvSpPr txBox="1"/>
          <p:nvPr/>
        </p:nvSpPr>
        <p:spPr>
          <a:xfrm>
            <a:off x="1043608" y="5373216"/>
            <a:ext cx="33123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b="1" dirty="0"/>
              <a:t>胡</a:t>
            </a:r>
            <a:r>
              <a:rPr lang="zh-CN" altLang="en-US" b="1" dirty="0" smtClean="0"/>
              <a:t>歌车祸后接纳自我</a:t>
            </a:r>
            <a:endParaRPr lang="zh-CN" altLang="en-US" b="1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31032" y="1797773"/>
            <a:ext cx="2937520" cy="33221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914840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908720"/>
            <a:ext cx="8229600" cy="45260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活动：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缺点赋义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/>
              <a:t>每位同学写</a:t>
            </a:r>
            <a:r>
              <a:rPr lang="zh-CN" altLang="en-US" sz="2400" b="1" dirty="0"/>
              <a:t>下</a:t>
            </a:r>
            <a:r>
              <a:rPr lang="zh-CN" altLang="en-US" sz="2400" b="1" dirty="0" smtClean="0"/>
              <a:t>自己某一方面</a:t>
            </a:r>
            <a:r>
              <a:rPr lang="zh-CN" altLang="en-US" sz="2400" b="1" dirty="0"/>
              <a:t>的缺点，如性格</a:t>
            </a:r>
            <a:r>
              <a:rPr lang="zh-CN" altLang="en-US" sz="2400" b="1" dirty="0" smtClean="0"/>
              <a:t>特征、行为方式、情绪等，然后对该缺点</a:t>
            </a:r>
            <a:r>
              <a:rPr lang="zh-CN" altLang="en-US" sz="2400" b="1" dirty="0"/>
              <a:t>进行积极赋义</a:t>
            </a:r>
            <a:r>
              <a:rPr lang="zh-CN" altLang="en-US" sz="2400" b="1" dirty="0" smtClean="0"/>
              <a:t>。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例如</a:t>
            </a:r>
            <a:r>
              <a:rPr lang="zh-CN" altLang="en-US" sz="2400" b="1" dirty="0">
                <a:solidFill>
                  <a:srgbClr val="C00000"/>
                </a:solidFill>
              </a:rPr>
              <a:t>：  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/>
              <a:t>畏首畏尾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积极赋义就是</a:t>
            </a:r>
            <a:r>
              <a:rPr lang="zh-CN" altLang="en-US" sz="2400" b="1" dirty="0" smtClean="0"/>
              <a:t>小心谨慎 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/>
              <a:t>多疑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积极赋义就是自我保护意识</a:t>
            </a:r>
            <a:r>
              <a:rPr lang="zh-CN" altLang="en-US" sz="2400" b="1" dirty="0" smtClean="0"/>
              <a:t>强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/>
              <a:t>竞争</a:t>
            </a:r>
            <a:r>
              <a:rPr lang="zh-CN" altLang="en-US" sz="2400" b="1" dirty="0"/>
              <a:t>意识不强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积极赋义就是不</a:t>
            </a:r>
            <a:r>
              <a:rPr lang="zh-CN" altLang="en-US" sz="2400" b="1" dirty="0" smtClean="0"/>
              <a:t>争强好胜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/>
              <a:t>鲁莽</a:t>
            </a:r>
            <a:r>
              <a:rPr lang="zh-CN" altLang="en-US" sz="2400" b="1" dirty="0"/>
              <a:t>冲动</a:t>
            </a:r>
            <a:r>
              <a:rPr lang="en-US" altLang="zh-CN" sz="2400" b="1" dirty="0"/>
              <a:t>——</a:t>
            </a:r>
            <a:r>
              <a:rPr lang="zh-CN" altLang="en-US" sz="2400" b="1" dirty="0"/>
              <a:t>积极赋义就是勇敢</a:t>
            </a:r>
            <a:r>
              <a:rPr lang="zh-CN" altLang="en-US" sz="2400" b="1" dirty="0" smtClean="0"/>
              <a:t>积极</a:t>
            </a:r>
            <a:endParaRPr lang="zh-CN" alt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30286180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67544" y="1281146"/>
            <a:ext cx="4038600" cy="452607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 smtClean="0"/>
              <a:t>（三）</a:t>
            </a:r>
            <a:r>
              <a:rPr lang="zh-CN" altLang="en-US" sz="2400" b="1" dirty="0"/>
              <a:t>做好时间</a:t>
            </a:r>
            <a:r>
              <a:rPr lang="zh-CN" altLang="en-US" sz="2400" b="1" dirty="0" smtClean="0"/>
              <a:t>规划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zh-CN" altLang="en-US" sz="2400" b="1" dirty="0" smtClean="0"/>
              <a:t>活动</a:t>
            </a:r>
            <a:r>
              <a:rPr lang="zh-CN" altLang="en-US" sz="2400" b="1" dirty="0"/>
              <a:t>一</a:t>
            </a:r>
            <a:r>
              <a:rPr lang="zh-CN" altLang="en-US" sz="2400" b="1" dirty="0" smtClean="0"/>
              <a:t>：生命线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r>
              <a:rPr lang="zh-CN" altLang="en-US" sz="2400" b="1" dirty="0" smtClean="0"/>
              <a:t>      在生命线上标出你现在的位置。闭上眼睛静静思考一下你过去最难忘的三件事，明确将来最想做的三件事。</a:t>
            </a:r>
            <a:endParaRPr lang="zh-CN" altLang="en-US" sz="2400" b="1" dirty="0"/>
          </a:p>
        </p:txBody>
      </p:sp>
      <p:sp>
        <p:nvSpPr>
          <p:cNvPr id="5" name="内容占位符 4"/>
          <p:cNvSpPr>
            <a:spLocks noGrp="1"/>
          </p:cNvSpPr>
          <p:nvPr>
            <p:ph sz="half" idx="2"/>
          </p:nvPr>
        </p:nvSpPr>
        <p:spPr>
          <a:xfrm>
            <a:off x="4644008" y="1340768"/>
            <a:ext cx="4038600" cy="4526078"/>
          </a:xfrm>
        </p:spPr>
        <p:txBody>
          <a:bodyPr/>
          <a:lstStyle/>
          <a:p>
            <a:endParaRPr lang="zh-CN" alt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9266" y="1484784"/>
            <a:ext cx="3206750" cy="3962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200545" y="5157194"/>
            <a:ext cx="48245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 smtClean="0">
                <a:solidFill>
                  <a:srgbClr val="C00000"/>
                </a:solidFill>
              </a:rPr>
              <a:t>你目前的期待是什么？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r>
              <a:rPr lang="zh-CN" altLang="en-US" sz="2400" b="1" dirty="0" smtClean="0">
                <a:solidFill>
                  <a:srgbClr val="C00000"/>
                </a:solidFill>
              </a:rPr>
              <a:t>你近期要完成的工作和任务是什么？</a:t>
            </a: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205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32444" y="6165306"/>
            <a:ext cx="414337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274906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196754"/>
            <a:ext cx="8229600" cy="45260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/>
              <a:t>如何做好时间规划？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 smtClean="0"/>
              <a:t>1</a:t>
            </a:r>
            <a:r>
              <a:rPr lang="zh-CN" altLang="en-US" sz="2400" b="1" dirty="0" smtClean="0"/>
              <a:t>、先考虑事情的“轻重”，再考虑事情的“缓急”，认清“急事”与“要事”。（“二八”定律）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 smtClean="0"/>
              <a:t>2</a:t>
            </a:r>
            <a:r>
              <a:rPr lang="zh-CN" altLang="en-US" sz="2400" b="1" dirty="0" smtClean="0"/>
              <a:t>、除去拖延的习惯。（拖延症）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 smtClean="0"/>
              <a:t>3</a:t>
            </a:r>
            <a:r>
              <a:rPr lang="zh-CN" altLang="en-US" sz="2400" b="1" dirty="0" smtClean="0"/>
              <a:t>、规划作息。（少熬夜）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400" b="1" dirty="0" smtClean="0"/>
              <a:t>4</a:t>
            </a:r>
            <a:r>
              <a:rPr lang="zh-CN" altLang="en-US" sz="2400" b="1" dirty="0" smtClean="0"/>
              <a:t>、学习良好的做事方式。（心态调整）</a:t>
            </a:r>
            <a:endParaRPr lang="en-US" altLang="zh-CN" sz="2400" b="1" dirty="0" smtClean="0"/>
          </a:p>
          <a:p>
            <a:pPr marL="0" indent="0">
              <a:buNone/>
            </a:pPr>
            <a:endParaRPr lang="zh-CN" altLang="en-US" dirty="0"/>
          </a:p>
        </p:txBody>
      </p:sp>
      <p:pic>
        <p:nvPicPr>
          <p:cNvPr id="2050" name="Picture 2">
            <a:hlinkClick r:id="rId3" action="ppaction://hlinkfile"/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60436" y="5805267"/>
            <a:ext cx="414337" cy="3413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9421959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323528" y="692696"/>
            <a:ext cx="8229600" cy="1142440"/>
          </a:xfrm>
        </p:spPr>
        <p:txBody>
          <a:bodyPr/>
          <a:lstStyle/>
          <a:p>
            <a:pPr algn="l"/>
            <a:r>
              <a:rPr lang="zh-CN" altLang="en-US" sz="2400" b="1" dirty="0">
                <a:solidFill>
                  <a:srgbClr val="C00000"/>
                </a:solidFill>
              </a:rPr>
              <a:t>课外阅读延展：</a:t>
            </a:r>
            <a:r>
              <a:rPr lang="en-US" altLang="zh-CN" b="1" dirty="0"/>
              <a:t/>
            </a:r>
            <a:br>
              <a:rPr lang="en-US" altLang="zh-CN" b="1" dirty="0"/>
            </a:br>
            <a:endParaRPr lang="zh-CN" altLang="en-US" dirty="0"/>
          </a:p>
        </p:txBody>
      </p:sp>
      <p:sp>
        <p:nvSpPr>
          <p:cNvPr id="5" name="文本占位符 4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 smtClean="0"/>
              <a:t>《</a:t>
            </a:r>
            <a:r>
              <a:rPr lang="zh-CN" altLang="en-US" sz="2400" b="1" dirty="0"/>
              <a:t>拖延心理学</a:t>
            </a:r>
            <a:r>
              <a:rPr lang="en-US" altLang="zh-CN" sz="2400" b="1" dirty="0" smtClean="0"/>
              <a:t>》</a:t>
            </a:r>
          </a:p>
          <a:p>
            <a:pPr marL="0" indent="0">
              <a:buNone/>
            </a:pPr>
            <a:r>
              <a:rPr lang="zh-CN" altLang="en-US" sz="2400" b="1" dirty="0" smtClean="0"/>
              <a:t>作者：简</a:t>
            </a:r>
            <a:r>
              <a:rPr lang="en-US" altLang="zh-CN" sz="2400" b="1" dirty="0"/>
              <a:t>·</a:t>
            </a:r>
            <a:r>
              <a:rPr lang="zh-CN" altLang="en-US" sz="2400" b="1" dirty="0"/>
              <a:t>博克、莱诺拉</a:t>
            </a:r>
            <a:r>
              <a:rPr lang="en-US" altLang="zh-CN" sz="2400" b="1" dirty="0"/>
              <a:t>·</a:t>
            </a:r>
            <a:r>
              <a:rPr lang="zh-CN" altLang="en-US" sz="2400" b="1" dirty="0"/>
              <a:t>袁  </a:t>
            </a:r>
            <a:endParaRPr lang="en-US" altLang="zh-CN" sz="2400" b="1" dirty="0" smtClean="0"/>
          </a:p>
          <a:p>
            <a:pPr marL="0" indent="0">
              <a:buNone/>
            </a:pPr>
            <a:r>
              <a:rPr lang="zh-CN" altLang="en-US" sz="2400" b="1" dirty="0" smtClean="0"/>
              <a:t>出版社：中国人民</a:t>
            </a:r>
            <a:r>
              <a:rPr lang="zh-CN" altLang="en-US" sz="2400" b="1" dirty="0"/>
              <a:t>出版社</a:t>
            </a:r>
            <a:endParaRPr lang="en-US" altLang="zh-CN" sz="2400" b="1" dirty="0"/>
          </a:p>
          <a:p>
            <a:endParaRPr lang="zh-CN" altLang="en-US" dirty="0"/>
          </a:p>
        </p:txBody>
      </p:sp>
      <p:sp>
        <p:nvSpPr>
          <p:cNvPr id="6" name="文本占位符 5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altLang="zh-CN" sz="2400" b="1" dirty="0" smtClean="0"/>
              <a:t>《</a:t>
            </a:r>
            <a:r>
              <a:rPr lang="zh-CN" altLang="en-US" sz="2400" b="1" dirty="0" smtClean="0"/>
              <a:t>把</a:t>
            </a:r>
            <a:r>
              <a:rPr lang="zh-CN" altLang="en-US" sz="2400" b="1" dirty="0"/>
              <a:t>时间当做朋友</a:t>
            </a:r>
            <a:r>
              <a:rPr lang="en-US" altLang="zh-CN" sz="2400" b="1" dirty="0"/>
              <a:t>》</a:t>
            </a:r>
          </a:p>
          <a:p>
            <a:pPr marL="0" indent="0">
              <a:buNone/>
            </a:pPr>
            <a:r>
              <a:rPr lang="zh-CN" altLang="en-US" sz="2400" b="1" dirty="0" smtClean="0"/>
              <a:t>作者：李笑来  </a:t>
            </a:r>
            <a:endParaRPr lang="en-US" altLang="zh-CN" sz="2400" b="1" dirty="0" smtClean="0"/>
          </a:p>
          <a:p>
            <a:pPr marL="0" indent="0">
              <a:buNone/>
            </a:pPr>
            <a:r>
              <a:rPr lang="zh-CN" altLang="en-US" sz="2400" b="1" dirty="0" smtClean="0"/>
              <a:t>出版社：电子工业</a:t>
            </a:r>
            <a:r>
              <a:rPr lang="zh-CN" altLang="en-US" sz="2400" b="1" dirty="0"/>
              <a:t>出版社</a:t>
            </a: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3118503"/>
            <a:ext cx="1800200" cy="2667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80112" y="3212978"/>
            <a:ext cx="1872208" cy="26588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433811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7" fill="hold">
                            <p:stCondLst>
                              <p:cond delay="1000"/>
                            </p:stCondLst>
                            <p:childTnLst>
                              <p:par>
                                <p:cTn id="1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30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5" fill="hold">
                            <p:stCondLst>
                              <p:cond delay="1000"/>
                            </p:stCondLst>
                            <p:childTnLst>
                              <p:par>
                                <p:cTn id="3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30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endParaRPr lang="zh-CN" altLang="zh-CN" dirty="0" smtClean="0">
              <a:latin typeface="+mj-ea"/>
            </a:endParaRPr>
          </a:p>
        </p:txBody>
      </p:sp>
      <p:sp>
        <p:nvSpPr>
          <p:cNvPr id="5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85750" y="1500188"/>
            <a:ext cx="8229600" cy="4525962"/>
          </a:xfrm>
        </p:spPr>
        <p:txBody>
          <a:bodyPr/>
          <a:lstStyle/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r>
              <a:rPr lang="zh-CN" altLang="en-US" smtClean="0"/>
              <a:t>  </a:t>
            </a:r>
            <a:endParaRPr lang="en-US" altLang="zh-CN" smtClean="0"/>
          </a:p>
          <a:p>
            <a:pPr eaLnBrk="1" hangingPunct="1">
              <a:buFontTx/>
              <a:buNone/>
            </a:pPr>
            <a:endParaRPr lang="en-US" altLang="zh-CN" smtClean="0"/>
          </a:p>
          <a:p>
            <a:pPr eaLnBrk="1" hangingPunct="1">
              <a:buFontTx/>
              <a:buNone/>
            </a:pPr>
            <a:endParaRPr lang="zh-CN" altLang="zh-CN" smtClean="0"/>
          </a:p>
        </p:txBody>
      </p:sp>
      <p:pic>
        <p:nvPicPr>
          <p:cNvPr id="5124" name="Picture 2" descr="http://pic4.nipic.com/20090805/345569_070209082_2.jpg">
            <a:hlinkClick r:id="rId2" action="ppaction://hlinkfile"/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52520" cy="69573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125" name="组合 7"/>
          <p:cNvGrpSpPr>
            <a:grpSpLocks/>
          </p:cNvGrpSpPr>
          <p:nvPr/>
        </p:nvGrpSpPr>
        <p:grpSpPr bwMode="auto">
          <a:xfrm>
            <a:off x="5394325" y="184150"/>
            <a:ext cx="3648075" cy="1127125"/>
            <a:chOff x="5394293" y="184778"/>
            <a:chExt cx="3648030" cy="1127046"/>
          </a:xfrm>
        </p:grpSpPr>
        <p:sp>
          <p:nvSpPr>
            <p:cNvPr id="11" name="TextBox 10"/>
            <p:cNvSpPr txBox="1"/>
            <p:nvPr/>
          </p:nvSpPr>
          <p:spPr>
            <a:xfrm>
              <a:off x="5394293" y="184778"/>
              <a:ext cx="3582944" cy="1107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6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叶根友行书繁" pitchFamily="2" charset="-122"/>
                  <a:ea typeface="叶根友行书繁" pitchFamily="2" charset="-122"/>
                </a:rPr>
                <a:t>生命列车</a:t>
              </a:r>
            </a:p>
          </p:txBody>
        </p:sp>
        <p:sp>
          <p:nvSpPr>
            <p:cNvPr id="12" name="TextBox 11"/>
            <p:cNvSpPr txBox="1"/>
            <p:nvPr/>
          </p:nvSpPr>
          <p:spPr>
            <a:xfrm>
              <a:off x="5472080" y="203827"/>
              <a:ext cx="3570243" cy="1107997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66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叶根友行书繁" pitchFamily="2" charset="-122"/>
                  <a:ea typeface="叶根友行书繁" pitchFamily="2" charset="-122"/>
                </a:rPr>
                <a:t>生命列车</a:t>
              </a:r>
            </a:p>
          </p:txBody>
        </p:sp>
      </p:grpSp>
      <p:grpSp>
        <p:nvGrpSpPr>
          <p:cNvPr id="5126" name="组合 1"/>
          <p:cNvGrpSpPr>
            <a:grpSpLocks/>
          </p:cNvGrpSpPr>
          <p:nvPr/>
        </p:nvGrpSpPr>
        <p:grpSpPr bwMode="auto">
          <a:xfrm>
            <a:off x="6338888" y="1371600"/>
            <a:ext cx="2701925" cy="479425"/>
            <a:chOff x="6338275" y="1370943"/>
            <a:chExt cx="2702446" cy="480715"/>
          </a:xfrm>
        </p:grpSpPr>
        <p:sp>
          <p:nvSpPr>
            <p:cNvPr id="14" name="TextBox 13"/>
            <p:cNvSpPr txBox="1"/>
            <p:nvPr/>
          </p:nvSpPr>
          <p:spPr>
            <a:xfrm>
              <a:off x="6338275" y="1370943"/>
              <a:ext cx="2657987" cy="4616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叶根友行书繁" pitchFamily="2" charset="-122"/>
                  <a:ea typeface="叶根友行书繁" pitchFamily="2" charset="-122"/>
                </a:rPr>
                <a:t>人生就是一次旅行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6382734" y="1390044"/>
              <a:ext cx="2657987" cy="461614"/>
            </a:xfrm>
            <a:prstGeom prst="rect">
              <a:avLst/>
            </a:prstGeom>
            <a:noFill/>
          </p:spPr>
          <p:txBody>
            <a:bodyPr wrap="none">
              <a:spAutoFit/>
            </a:bodyPr>
            <a:lstStyle/>
            <a:p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r>
                <a:rPr lang="zh-CN" altLang="en-US" sz="2400" b="1" dirty="0">
                  <a:solidFill>
                    <a:srgbClr val="FFFF00"/>
                  </a:solidFill>
                  <a:effectLst>
                    <a:outerShdw blurRad="38100" dist="38100" dir="2700000" algn="tl">
                      <a:srgbClr val="000000">
                        <a:alpha val="43137"/>
                      </a:srgbClr>
                    </a:outerShdw>
                  </a:effectLst>
                  <a:latin typeface="叶根友行书繁" pitchFamily="2" charset="-122"/>
                  <a:ea typeface="叶根友行书繁" pitchFamily="2" charset="-122"/>
                </a:rPr>
                <a:t>人生就是一次旅行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317775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/>
          <p:cNvSpPr>
            <a:spLocks noGrp="1"/>
          </p:cNvSpPr>
          <p:nvPr>
            <p:ph idx="1"/>
          </p:nvPr>
        </p:nvSpPr>
        <p:spPr>
          <a:xfrm>
            <a:off x="251520" y="836712"/>
            <a:ext cx="8229600" cy="452607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800" b="1" dirty="0" smtClean="0"/>
              <a:t>二、尊重生命</a:t>
            </a:r>
            <a:endParaRPr lang="en-US" altLang="zh-CN" sz="2800" b="1" dirty="0" smtClean="0"/>
          </a:p>
          <a:p>
            <a:pPr marL="0" indent="0">
              <a:buNone/>
            </a:pPr>
            <a:r>
              <a:rPr lang="zh-CN" altLang="en-US" sz="2400" b="1" dirty="0" smtClean="0"/>
              <a:t>（一）不要伤害和践踏生命</a:t>
            </a:r>
            <a:endParaRPr lang="en-US" altLang="zh-CN" sz="2400" b="1" dirty="0" smtClean="0"/>
          </a:p>
          <a:p>
            <a:pPr marL="0" indent="0">
              <a:buNone/>
            </a:pPr>
            <a:r>
              <a:rPr lang="zh-CN" altLang="en-US" sz="2400" b="1" dirty="0" smtClean="0"/>
              <a:t>    </a:t>
            </a:r>
            <a:endParaRPr lang="en-US" altLang="zh-CN" sz="2400" b="1" dirty="0"/>
          </a:p>
        </p:txBody>
      </p:sp>
      <p:sp>
        <p:nvSpPr>
          <p:cNvPr id="8" name="内容占位符 2"/>
          <p:cNvSpPr txBox="1">
            <a:spLocks/>
          </p:cNvSpPr>
          <p:nvPr/>
        </p:nvSpPr>
        <p:spPr bwMode="auto">
          <a:xfrm>
            <a:off x="457200" y="1916832"/>
            <a:ext cx="8229600" cy="45260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chemeClr val="tx1"/>
                </a:solidFill>
                <a:latin typeface="+mn-lt"/>
                <a:ea typeface="+mn-ea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chemeClr val="tx1"/>
                </a:solidFill>
                <a:latin typeface="+mn-lt"/>
                <a:ea typeface="+mn-ea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chemeClr val="tx1"/>
                </a:solidFill>
                <a:latin typeface="+mn-lt"/>
                <a:ea typeface="+mn-ea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chemeClr val="tx1"/>
                </a:solidFill>
                <a:latin typeface="+mn-lt"/>
                <a:ea typeface="+mn-ea"/>
              </a:defRPr>
            </a:lvl9pPr>
          </a:lstStyle>
          <a:p>
            <a:pPr marL="0" indent="0">
              <a:buFontTx/>
              <a:buNone/>
            </a:pPr>
            <a:r>
              <a:rPr lang="zh-CN" altLang="en-US" sz="2400" b="1" kern="0" dirty="0" smtClean="0">
                <a:solidFill>
                  <a:srgbClr val="C00000"/>
                </a:solidFill>
              </a:rPr>
              <a:t>讨论：</a:t>
            </a:r>
            <a:endParaRPr lang="en-US" altLang="zh-CN" sz="2400" b="1" kern="0" dirty="0" smtClean="0">
              <a:solidFill>
                <a:srgbClr val="C00000"/>
              </a:solidFill>
            </a:endParaRPr>
          </a:p>
          <a:p>
            <a:pPr marL="0" indent="0">
              <a:buFontTx/>
              <a:buNone/>
            </a:pPr>
            <a:endParaRPr lang="en-US" altLang="zh-CN" sz="2400" b="1" kern="0" dirty="0" smtClean="0">
              <a:solidFill>
                <a:srgbClr val="C00000"/>
              </a:solidFill>
            </a:endParaRPr>
          </a:p>
          <a:p>
            <a:pPr marL="0" indent="0">
              <a:buFontTx/>
              <a:buNone/>
            </a:pPr>
            <a:r>
              <a:rPr lang="zh-CN" altLang="en-US" sz="2400" b="1" kern="0" dirty="0" smtClean="0"/>
              <a:t>我们周围有没有伤害生命的现象？</a:t>
            </a:r>
            <a:endParaRPr lang="en-US" altLang="zh-CN" sz="2400" b="1" kern="0" dirty="0" smtClean="0"/>
          </a:p>
          <a:p>
            <a:pPr marL="0" indent="0">
              <a:buFontTx/>
              <a:buNone/>
            </a:pPr>
            <a:endParaRPr lang="en-US" altLang="zh-CN" sz="2400" b="1" kern="0" dirty="0" smtClean="0"/>
          </a:p>
          <a:p>
            <a:pPr marL="0" indent="0">
              <a:buFontTx/>
              <a:buNone/>
            </a:pPr>
            <a:r>
              <a:rPr lang="zh-CN" altLang="en-US" sz="2400" b="1" kern="0" dirty="0" smtClean="0"/>
              <a:t>面对这些现象，你有什么感想？</a:t>
            </a:r>
            <a:endParaRPr lang="zh-CN" altLang="en-US" sz="2400" b="1" kern="0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08104" y="2060575"/>
            <a:ext cx="3451225" cy="27368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698389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06397" y="404664"/>
            <a:ext cx="8229600" cy="1142440"/>
          </a:xfrm>
        </p:spPr>
        <p:txBody>
          <a:bodyPr/>
          <a:lstStyle/>
          <a:p>
            <a:pPr algn="l"/>
            <a:r>
              <a:rPr lang="zh-CN" altLang="en-US" sz="2800" b="1" dirty="0" smtClean="0">
                <a:solidFill>
                  <a:schemeClr val="tx1"/>
                </a:solidFill>
              </a:rPr>
              <a:t>三、感恩生命</a:t>
            </a:r>
            <a:endParaRPr lang="zh-CN" altLang="en-US" sz="2800" b="1" dirty="0">
              <a:solidFill>
                <a:schemeClr val="tx1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冥想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想</a:t>
            </a:r>
            <a:r>
              <a:rPr lang="zh-CN" altLang="en-US" sz="2400" b="1" dirty="0" smtClean="0"/>
              <a:t>一下在生命的旅途中：</a:t>
            </a:r>
            <a:endParaRPr lang="zh-CN" altLang="en-US" sz="2400" b="1" dirty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哪些</a:t>
            </a:r>
            <a:r>
              <a:rPr lang="zh-CN" altLang="en-US" sz="2400" b="1" dirty="0" smtClean="0"/>
              <a:t>人给予过我们帮助？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哪些</a:t>
            </a:r>
            <a:r>
              <a:rPr lang="zh-CN" altLang="en-US" sz="2400" b="1" dirty="0" smtClean="0"/>
              <a:t>人值得我们感激？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/>
              <a:t>我们应该如何</a:t>
            </a:r>
            <a:r>
              <a:rPr lang="zh-CN" altLang="en-US" sz="2400" b="1" dirty="0"/>
              <a:t>感恩生命？</a:t>
            </a: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/>
              <a:t>我们应该如何</a:t>
            </a:r>
            <a:r>
              <a:rPr lang="zh-CN" altLang="en-US" sz="2400" b="1" dirty="0"/>
              <a:t>用爱回馈他人？</a:t>
            </a:r>
          </a:p>
          <a:p>
            <a:pPr marL="0" indent="0">
              <a:buNone/>
            </a:pPr>
            <a:endParaRPr lang="zh-CN" altLang="en-US" sz="2400" b="1" dirty="0">
              <a:solidFill>
                <a:srgbClr val="C00000"/>
              </a:solidFill>
            </a:endParaRPr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6767" y="2276872"/>
            <a:ext cx="3739230" cy="274833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4429012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95536" y="1268761"/>
            <a:ext cx="8229600" cy="4526078"/>
          </a:xfrm>
        </p:spPr>
        <p:txBody>
          <a:bodyPr/>
          <a:lstStyle/>
          <a:p>
            <a:pPr marL="0" indent="0"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纸笔练习：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buNone/>
            </a:pPr>
            <a:r>
              <a:rPr lang="zh-CN" altLang="en-US" sz="2400" b="1" dirty="0" smtClean="0"/>
              <a:t>我的室友做过的哪件事情让我感动？</a:t>
            </a:r>
            <a:endParaRPr lang="en-US" altLang="zh-CN" sz="2400" b="1" dirty="0" smtClean="0"/>
          </a:p>
          <a:p>
            <a:pPr marL="0" indent="0">
              <a:buNone/>
            </a:pPr>
            <a:endParaRPr lang="en-US" altLang="zh-CN" sz="2400" b="1" dirty="0"/>
          </a:p>
          <a:p>
            <a:pPr marL="0" indent="0">
              <a:buNone/>
            </a:pPr>
            <a:endParaRPr lang="en-US" altLang="zh-CN" sz="2400" b="1" dirty="0" smtClean="0"/>
          </a:p>
          <a:p>
            <a:pPr marL="0" indent="0">
              <a:buNone/>
            </a:pPr>
            <a:endParaRPr lang="zh-CN" altLang="en-US" sz="2400" b="1" dirty="0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0072" y="3504683"/>
            <a:ext cx="3452936" cy="223304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8195" name="Picture 3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3571" y="3478306"/>
            <a:ext cx="3184027" cy="21701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32969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81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讨论：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/>
              <a:t>大家</a:t>
            </a:r>
            <a:r>
              <a:rPr lang="zh-CN" altLang="en-US" sz="2400" b="1" dirty="0" smtClean="0"/>
              <a:t>表达感恩的方式有哪些？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/>
              <a:t>大家平时是怎么表达感恩的？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endParaRPr lang="en-US" altLang="zh-CN" sz="2400" b="1" dirty="0"/>
          </a:p>
          <a:p>
            <a:pPr marL="0" indent="0">
              <a:lnSpc>
                <a:spcPct val="150000"/>
              </a:lnSpc>
              <a:buNone/>
            </a:pPr>
            <a:endParaRPr lang="zh-CN" altLang="en-US" sz="2400" b="1" dirty="0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48064" y="2434913"/>
            <a:ext cx="3281618" cy="2297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646964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23528" y="548682"/>
            <a:ext cx="8229600" cy="45260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表达我的感激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/>
              <a:t>    美国心理学家盖</a:t>
            </a:r>
            <a:r>
              <a:rPr lang="zh-CN" altLang="en-US" sz="2400" b="1" dirty="0"/>
              <a:t>瑞</a:t>
            </a:r>
            <a:r>
              <a:rPr lang="en-US" altLang="zh-CN" sz="2400" b="1" dirty="0"/>
              <a:t>·</a:t>
            </a:r>
            <a:r>
              <a:rPr lang="zh-CN" altLang="en-US" sz="2400" b="1" dirty="0" smtClean="0"/>
              <a:t>查普曼</a:t>
            </a:r>
            <a:r>
              <a:rPr lang="en-US" altLang="zh-CN" sz="2400" b="1" dirty="0"/>
              <a:t>(</a:t>
            </a:r>
            <a:r>
              <a:rPr lang="en-US" altLang="zh-CN" sz="2400" b="1" dirty="0" err="1"/>
              <a:t>Dr.Gary</a:t>
            </a:r>
            <a:r>
              <a:rPr lang="en-US" altLang="zh-CN" sz="2400" b="1" dirty="0"/>
              <a:t> Chapman</a:t>
            </a:r>
            <a:r>
              <a:rPr lang="en-US" altLang="zh-CN" sz="2400" b="1" dirty="0" smtClean="0"/>
              <a:t>)</a:t>
            </a:r>
            <a:r>
              <a:rPr lang="zh-CN" altLang="en-US" sz="2400" b="1" dirty="0" smtClean="0"/>
              <a:t>在</a:t>
            </a:r>
            <a:r>
              <a:rPr lang="en-US" altLang="zh-CN" sz="2400" b="1" dirty="0" smtClean="0"/>
              <a:t>《</a:t>
            </a:r>
            <a:r>
              <a:rPr lang="zh-CN" altLang="en-US" sz="2400" b="1" dirty="0" smtClean="0"/>
              <a:t>爱</a:t>
            </a:r>
            <a:r>
              <a:rPr lang="zh-CN" altLang="en-US" sz="2400" b="1" dirty="0"/>
              <a:t>的五种</a:t>
            </a:r>
            <a:r>
              <a:rPr lang="zh-CN" altLang="en-US" sz="2400" b="1" dirty="0" smtClean="0"/>
              <a:t>语言</a:t>
            </a:r>
            <a:r>
              <a:rPr lang="en-US" altLang="zh-CN" sz="2400" b="1" dirty="0" smtClean="0"/>
              <a:t>》</a:t>
            </a:r>
            <a:r>
              <a:rPr lang="zh-CN" altLang="en-US" sz="2400" b="1" dirty="0" smtClean="0"/>
              <a:t>中</a:t>
            </a:r>
            <a:r>
              <a:rPr lang="zh-CN" altLang="en-US" sz="2400" b="1" dirty="0"/>
              <a:t>提到</a:t>
            </a:r>
            <a:r>
              <a:rPr lang="zh-CN" altLang="en-US" sz="2400" b="1" dirty="0" smtClean="0"/>
              <a:t>了：每</a:t>
            </a:r>
            <a:r>
              <a:rPr lang="zh-CN" altLang="en-US" sz="2400" b="1" dirty="0"/>
              <a:t>一个人都有一个情绪的爱箱，只有当这个爱箱填满了的时候，人际关系才能发展</a:t>
            </a:r>
            <a:r>
              <a:rPr lang="zh-CN" altLang="en-US" sz="2400" b="1" dirty="0" smtClean="0"/>
              <a:t>。人们</a:t>
            </a:r>
            <a:r>
              <a:rPr lang="zh-CN" altLang="en-US" sz="2400" b="1" dirty="0"/>
              <a:t>基本上有五种爱的语言</a:t>
            </a:r>
            <a:r>
              <a:rPr lang="zh-CN" altLang="en-US" sz="2400" b="1" dirty="0" smtClean="0"/>
              <a:t>：</a:t>
            </a:r>
            <a:endParaRPr lang="en-US" altLang="zh-CN" sz="24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肯定的言词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精心</a:t>
            </a:r>
            <a:r>
              <a:rPr lang="zh-CN" altLang="en-US" sz="2400" b="1" dirty="0">
                <a:solidFill>
                  <a:srgbClr val="C00000"/>
                </a:solidFill>
              </a:rPr>
              <a:t>的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时刻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接受礼物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服务</a:t>
            </a:r>
            <a:r>
              <a:rPr lang="zh-CN" altLang="en-US" sz="2400" b="1" dirty="0">
                <a:solidFill>
                  <a:srgbClr val="C00000"/>
                </a:solidFill>
              </a:rPr>
              <a:t>的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行动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 marL="0" indent="0">
              <a:lnSpc>
                <a:spcPct val="150000"/>
              </a:lnSpc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身体</a:t>
            </a:r>
            <a:r>
              <a:rPr lang="zh-CN" altLang="en-US" sz="2400" b="1" dirty="0">
                <a:solidFill>
                  <a:srgbClr val="C00000"/>
                </a:solidFill>
              </a:rPr>
              <a:t>的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接触</a:t>
            </a:r>
            <a:endParaRPr lang="en-US" altLang="zh-CN" sz="2400" b="1" dirty="0" smtClean="0">
              <a:solidFill>
                <a:srgbClr val="C00000"/>
              </a:solidFill>
            </a:endParaRPr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4088" y="3429000"/>
            <a:ext cx="3001516" cy="30015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9273978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5529"/>
            <a:ext cx="8218488" cy="257050"/>
          </a:xfrm>
        </p:spPr>
        <p:txBody>
          <a:bodyPr/>
          <a:lstStyle/>
          <a:p>
            <a:pPr algn="l"/>
            <a:endParaRPr lang="zh-CN" altLang="en-US" sz="4000"/>
          </a:p>
        </p:txBody>
      </p:sp>
      <p:sp>
        <p:nvSpPr>
          <p:cNvPr id="19459" name="Rectangle 3"/>
          <p:cNvSpPr>
            <a:spLocks noGrp="1" noChangeArrowheads="1"/>
          </p:cNvSpPr>
          <p:nvPr>
            <p:ph type="body" sz="half" idx="1"/>
          </p:nvPr>
        </p:nvSpPr>
        <p:spPr>
          <a:xfrm>
            <a:off x="1403352" y="838351"/>
            <a:ext cx="7345363" cy="3276115"/>
          </a:xfrm>
        </p:spPr>
        <p:txBody>
          <a:bodyPr/>
          <a:lstStyle/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en-US" altLang="zh-CN" sz="2000" dirty="0">
                <a:solidFill>
                  <a:srgbClr val="C00000"/>
                </a:solidFill>
              </a:rPr>
              <a:t>   </a:t>
            </a:r>
            <a:r>
              <a:rPr lang="zh-CN" altLang="en-US" b="1" dirty="0">
                <a:solidFill>
                  <a:srgbClr val="C00000"/>
                </a:solidFill>
              </a:rPr>
              <a:t>合肥工业大学心理素质教育与咨询中心</a:t>
            </a:r>
          </a:p>
          <a:p>
            <a:pPr>
              <a:lnSpc>
                <a:spcPct val="90000"/>
              </a:lnSpc>
              <a:buFont typeface="Wingdings" pitchFamily="2" charset="2"/>
              <a:buChar char="l"/>
            </a:pPr>
            <a:endParaRPr lang="en-US" altLang="zh-CN" sz="2000" dirty="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 b="1" dirty="0" smtClean="0"/>
              <a:t>电话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   </a:t>
            </a:r>
            <a:r>
              <a:rPr lang="zh-CN" altLang="en-US" sz="2400" b="1" dirty="0" smtClean="0"/>
              <a:t>（</a:t>
            </a:r>
            <a:r>
              <a:rPr lang="zh-CN" altLang="en-US" sz="2400" b="1" dirty="0"/>
              <a:t>南区）</a:t>
            </a:r>
            <a:r>
              <a:rPr lang="en-US" altLang="zh-CN" sz="2400" b="1" dirty="0"/>
              <a:t> 0551-62901251</a:t>
            </a:r>
          </a:p>
          <a:p>
            <a:pPr>
              <a:lnSpc>
                <a:spcPct val="90000"/>
              </a:lnSpc>
              <a:buFont typeface="Wingdings" pitchFamily="2" charset="2"/>
              <a:buNone/>
            </a:pPr>
            <a:r>
              <a:rPr lang="zh-CN" altLang="en-US" sz="2400" b="1" dirty="0"/>
              <a:t>              </a:t>
            </a:r>
            <a:r>
              <a:rPr lang="zh-CN" altLang="en-US" sz="2400" b="1" dirty="0" smtClean="0"/>
              <a:t>（</a:t>
            </a:r>
            <a:r>
              <a:rPr lang="zh-CN" altLang="en-US" sz="2400" b="1" dirty="0"/>
              <a:t>新区） </a:t>
            </a:r>
            <a:r>
              <a:rPr lang="en-US" altLang="zh-CN" sz="2400" b="1" dirty="0" smtClean="0"/>
              <a:t>0551-63831525</a:t>
            </a:r>
            <a:endParaRPr lang="zh-CN" altLang="en-US" sz="2400" b="1" dirty="0"/>
          </a:p>
          <a:p>
            <a:pPr marL="0" indent="0">
              <a:lnSpc>
                <a:spcPct val="90000"/>
              </a:lnSpc>
              <a:buNone/>
            </a:pPr>
            <a:r>
              <a:rPr lang="zh-CN" altLang="en-US" sz="2400" b="1" dirty="0" smtClean="0"/>
              <a:t>地址</a:t>
            </a:r>
            <a:r>
              <a:rPr lang="zh-CN" altLang="en-US" sz="2400" b="1" dirty="0"/>
              <a:t>：</a:t>
            </a:r>
            <a:r>
              <a:rPr lang="en-US" altLang="zh-CN" sz="2400" b="1" dirty="0"/>
              <a:t>  </a:t>
            </a:r>
            <a:r>
              <a:rPr lang="en-US" altLang="zh-CN" sz="2400" b="1" dirty="0" smtClean="0"/>
              <a:t> </a:t>
            </a:r>
            <a:r>
              <a:rPr lang="zh-CN" altLang="en-US" sz="2400" b="1" dirty="0" smtClean="0"/>
              <a:t>（南区）人文</a:t>
            </a:r>
            <a:r>
              <a:rPr lang="zh-CN" altLang="en-US" sz="2400" b="1" dirty="0"/>
              <a:t>与素质教育中心 心理素质</a:t>
            </a:r>
            <a:r>
              <a:rPr lang="en-US" altLang="zh-CN" sz="2400" b="1" dirty="0"/>
              <a:t>               </a:t>
            </a:r>
            <a:r>
              <a:rPr lang="zh-CN" altLang="en-US" sz="2400" b="1" dirty="0"/>
              <a:t>教育与咨询中心办公室 </a:t>
            </a:r>
            <a:r>
              <a:rPr lang="en-US" altLang="zh-CN" sz="2400" b="1" dirty="0"/>
              <a:t>103</a:t>
            </a:r>
            <a:r>
              <a:rPr lang="zh-CN" altLang="en-US" sz="2400" b="1" dirty="0"/>
              <a:t>房间</a:t>
            </a:r>
            <a:br>
              <a:rPr lang="zh-CN" altLang="en-US" sz="2400" b="1" dirty="0"/>
            </a:br>
            <a:r>
              <a:rPr lang="zh-CN" altLang="en-US" sz="2400" b="1" dirty="0"/>
              <a:t>           </a:t>
            </a:r>
            <a:r>
              <a:rPr lang="en-US" altLang="zh-CN" sz="2400" b="1" dirty="0"/>
              <a:t>   </a:t>
            </a:r>
            <a:r>
              <a:rPr lang="zh-CN" altLang="en-US" sz="2400" b="1" dirty="0" smtClean="0"/>
              <a:t>（新区） 综合</a:t>
            </a:r>
            <a:r>
              <a:rPr lang="zh-CN" altLang="en-US" sz="2400" b="1" dirty="0"/>
              <a:t>行政楼 </a:t>
            </a:r>
            <a:r>
              <a:rPr lang="en-US" altLang="zh-CN" sz="2400" b="1" dirty="0"/>
              <a:t>316</a:t>
            </a:r>
            <a:r>
              <a:rPr lang="zh-CN" altLang="en-US" sz="2400" b="1" dirty="0"/>
              <a:t>房间</a:t>
            </a:r>
          </a:p>
        </p:txBody>
      </p:sp>
      <p:pic>
        <p:nvPicPr>
          <p:cNvPr id="19462" name="Picture 6" descr="工大心理咨询室简介_副本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344" y="3657487"/>
            <a:ext cx="5904656" cy="28788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19723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7" dur="1000"/>
                                        <p:tgtEl>
                                          <p:spTgt spid="194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94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945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945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945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557918" y="692696"/>
            <a:ext cx="8229600" cy="1142440"/>
          </a:xfrm>
        </p:spPr>
        <p:txBody>
          <a:bodyPr/>
          <a:lstStyle/>
          <a:p>
            <a:pPr algn="l"/>
            <a:r>
              <a:rPr lang="zh-CN" altLang="en-US" sz="2800" b="1" dirty="0" smtClean="0">
                <a:solidFill>
                  <a:srgbClr val="C00000"/>
                </a:solidFill>
              </a:rPr>
              <a:t>思考题</a:t>
            </a:r>
            <a:endParaRPr lang="zh-CN" altLang="en-US" sz="2800" b="1" dirty="0">
              <a:solidFill>
                <a:srgbClr val="C00000"/>
              </a:solidFill>
            </a:endParaRP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49966" y="1772816"/>
            <a:ext cx="8229600" cy="4526078"/>
          </a:xfrm>
        </p:spPr>
        <p:txBody>
          <a:bodyPr/>
          <a:lstStyle/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/>
              <a:t>1</a:t>
            </a:r>
            <a:r>
              <a:rPr lang="zh-CN" altLang="en-US" sz="2800" b="1" dirty="0"/>
              <a:t>、什么样的人或事可以给你最大的动力好好生活</a:t>
            </a:r>
            <a:r>
              <a:rPr lang="zh-CN" altLang="en-US" sz="2800" b="1" dirty="0" smtClean="0"/>
              <a:t>？</a:t>
            </a:r>
            <a:endParaRPr lang="en-US" altLang="zh-CN" sz="2800" b="1" dirty="0" smtClean="0"/>
          </a:p>
          <a:p>
            <a:pPr marL="0" indent="0">
              <a:lnSpc>
                <a:spcPct val="150000"/>
              </a:lnSpc>
              <a:buNone/>
            </a:pPr>
            <a:r>
              <a:rPr lang="en-US" altLang="zh-CN" sz="2800" b="1" dirty="0" smtClean="0"/>
              <a:t>2</a:t>
            </a:r>
            <a:r>
              <a:rPr lang="zh-CN" altLang="en-US" sz="2800" b="1" dirty="0"/>
              <a:t>、思考从出生到现在，你所经历过的重大事件并思考这些事件对你的影响。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232745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标题 1"/>
          <p:cNvSpPr>
            <a:spLocks noGrp="1"/>
          </p:cNvSpPr>
          <p:nvPr>
            <p:ph type="title"/>
          </p:nvPr>
        </p:nvSpPr>
        <p:spPr>
          <a:xfrm>
            <a:off x="179512" y="702384"/>
            <a:ext cx="8445624" cy="1142440"/>
          </a:xfrm>
        </p:spPr>
        <p:txBody>
          <a:bodyPr/>
          <a:lstStyle/>
          <a:p>
            <a:r>
              <a:rPr lang="zh-CN" altLang="en-US" sz="4000" b="1" dirty="0" smtClean="0">
                <a:solidFill>
                  <a:srgbClr val="C00000"/>
                </a:solidFill>
              </a:rPr>
              <a:t>本章主要内容</a:t>
            </a:r>
          </a:p>
        </p:txBody>
      </p:sp>
      <p:sp>
        <p:nvSpPr>
          <p:cNvPr id="6147" name="内容占位符 2"/>
          <p:cNvSpPr>
            <a:spLocks noGrp="1"/>
          </p:cNvSpPr>
          <p:nvPr>
            <p:ph idx="1"/>
          </p:nvPr>
        </p:nvSpPr>
        <p:spPr>
          <a:xfrm>
            <a:off x="971600" y="2204864"/>
            <a:ext cx="7992888" cy="3384376"/>
          </a:xfrm>
        </p:spPr>
        <p:txBody>
          <a:bodyPr/>
          <a:lstStyle/>
          <a:p>
            <a:pPr>
              <a:buFontTx/>
              <a:buNone/>
            </a:pPr>
            <a:r>
              <a:rPr lang="zh-CN" altLang="en-US" b="1" dirty="0" smtClean="0"/>
              <a:t>第一节   生命及其意义</a:t>
            </a:r>
            <a:endParaRPr lang="en-US" altLang="zh-CN" b="1" dirty="0" smtClean="0"/>
          </a:p>
          <a:p>
            <a:pPr>
              <a:buFontTx/>
              <a:buNone/>
            </a:pPr>
            <a:r>
              <a:rPr lang="zh-CN" altLang="en-US" b="1" dirty="0" smtClean="0"/>
              <a:t>第二节   大学生生命的困惑</a:t>
            </a:r>
            <a:endParaRPr lang="en-US" altLang="zh-CN" b="1" dirty="0" smtClean="0"/>
          </a:p>
          <a:p>
            <a:pPr>
              <a:buFontTx/>
              <a:buNone/>
            </a:pPr>
            <a:r>
              <a:rPr lang="zh-CN" altLang="en-US" b="1" dirty="0" smtClean="0"/>
              <a:t>第三节   珍惜生命，学会感恩</a:t>
            </a:r>
            <a:endParaRPr lang="en-US" altLang="zh-CN" b="1" dirty="0" smtClean="0"/>
          </a:p>
        </p:txBody>
      </p:sp>
    </p:spTree>
    <p:extLst>
      <p:ext uri="{BB962C8B-B14F-4D97-AF65-F5344CB8AC3E}">
        <p14:creationId xmlns:p14="http://schemas.microsoft.com/office/powerpoint/2010/main" val="12579281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1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146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标题 1"/>
          <p:cNvSpPr>
            <a:spLocks noGrp="1"/>
          </p:cNvSpPr>
          <p:nvPr>
            <p:ph type="title"/>
          </p:nvPr>
        </p:nvSpPr>
        <p:spPr>
          <a:xfrm>
            <a:off x="467544" y="332656"/>
            <a:ext cx="8229600" cy="1142440"/>
          </a:xfrm>
        </p:spPr>
        <p:txBody>
          <a:bodyPr/>
          <a:lstStyle/>
          <a:p>
            <a:pPr algn="l"/>
            <a:r>
              <a:rPr lang="zh-CN" altLang="en-US" sz="2800" b="1" dirty="0" smtClean="0">
                <a:solidFill>
                  <a:srgbClr val="C00000"/>
                </a:solidFill>
              </a:rPr>
              <a:t>第一节  生命及其意义</a:t>
            </a:r>
          </a:p>
        </p:txBody>
      </p:sp>
      <p:sp>
        <p:nvSpPr>
          <p:cNvPr id="8195" name="内容占位符 2"/>
          <p:cNvSpPr>
            <a:spLocks noGrp="1"/>
          </p:cNvSpPr>
          <p:nvPr>
            <p:ph idx="1"/>
          </p:nvPr>
        </p:nvSpPr>
        <p:spPr>
          <a:xfrm>
            <a:off x="500063" y="178593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 smtClean="0">
                <a:latin typeface="+mn-ea"/>
              </a:rPr>
              <a:t>关于生命：</a:t>
            </a:r>
            <a:endParaRPr lang="en-US" altLang="zh-CN" sz="2800" b="1" dirty="0" smtClean="0">
              <a:latin typeface="+mn-ea"/>
            </a:endParaRP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 smtClean="0">
                <a:latin typeface="+mn-ea"/>
              </a:rPr>
              <a:t>一、生命的内涵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 smtClean="0">
                <a:latin typeface="+mn-ea"/>
              </a:rPr>
              <a:t>二、生命与死亡</a:t>
            </a:r>
          </a:p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2800" b="1" dirty="0" smtClean="0">
                <a:latin typeface="+mn-ea"/>
              </a:rPr>
              <a:t>三、生命的意义</a:t>
            </a:r>
          </a:p>
          <a:p>
            <a:pPr>
              <a:buFontTx/>
              <a:buNone/>
              <a:defRPr/>
            </a:pPr>
            <a:endParaRPr lang="zh-CN" altLang="en-US" dirty="0" smtClean="0">
              <a:latin typeface="+mn-ea"/>
            </a:endParaRPr>
          </a:p>
          <a:p>
            <a:pPr>
              <a:buFontTx/>
              <a:buNone/>
              <a:defRPr/>
            </a:pPr>
            <a:endParaRPr lang="zh-CN" altLang="en-US" dirty="0" smtClean="0"/>
          </a:p>
        </p:txBody>
      </p:sp>
      <p:pic>
        <p:nvPicPr>
          <p:cNvPr id="7172" name="Picture 4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00500" y="1428750"/>
            <a:ext cx="4891088" cy="4929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77221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17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6078"/>
          </a:xfrm>
        </p:spPr>
        <p:txBody>
          <a:bodyPr/>
          <a:lstStyle/>
          <a:p>
            <a:pPr>
              <a:buFontTx/>
              <a:buNone/>
              <a:defRPr/>
            </a:pPr>
            <a:r>
              <a:rPr lang="zh-CN" altLang="en-US" sz="2800" b="1" dirty="0" smtClean="0"/>
              <a:t>（一）</a:t>
            </a:r>
            <a:r>
              <a:rPr lang="zh-CN" altLang="en-US" sz="2800" b="1" dirty="0" smtClean="0"/>
              <a:t>生命</a:t>
            </a:r>
            <a:endParaRPr lang="en-US" altLang="zh-CN" sz="2800" b="1" dirty="0" smtClean="0"/>
          </a:p>
          <a:p>
            <a:pPr marL="0" indent="0">
              <a:buFontTx/>
              <a:buNone/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itchFamily="2" charset="-122"/>
              </a:rPr>
              <a:t>    主要包括：</a:t>
            </a:r>
            <a:r>
              <a:rPr lang="zh-CN" altLang="en-US" sz="2400" b="1" dirty="0" smtClean="0">
                <a:solidFill>
                  <a:srgbClr val="FF0000"/>
                </a:solidFill>
                <a:latin typeface="宋体" pitchFamily="2" charset="-122"/>
              </a:rPr>
              <a:t>新陈代谢、生长、发育、遗传、变异、感应、运动等。</a:t>
            </a:r>
            <a:endParaRPr lang="en-US" altLang="zh-CN" sz="2400" b="1" dirty="0" smtClean="0">
              <a:solidFill>
                <a:srgbClr val="FF0000"/>
              </a:solidFill>
              <a:latin typeface="宋体" pitchFamily="2" charset="-122"/>
            </a:endParaRPr>
          </a:p>
          <a:p>
            <a:pPr marL="0" indent="0">
              <a:buFontTx/>
              <a:buNone/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latin typeface="宋体" pitchFamily="2" charset="-122"/>
              </a:rPr>
              <a:t>    生长和发育是生命的基本过程，而新陈代谢则是生命的最基本的过程，是其他一切生命现象的基础。</a:t>
            </a:r>
            <a:endParaRPr lang="en-US" altLang="zh-CN" sz="2400" b="1" dirty="0" smtClean="0">
              <a:solidFill>
                <a:srgbClr val="000000"/>
              </a:solidFill>
              <a:latin typeface="宋体" pitchFamily="2" charset="-122"/>
            </a:endParaRPr>
          </a:p>
          <a:p>
            <a:pPr marL="0" indent="0">
              <a:buFontTx/>
              <a:buNone/>
              <a:defRPr/>
            </a:pPr>
            <a:endParaRPr lang="en-US" altLang="zh-CN" sz="2400" b="1" dirty="0" smtClean="0">
              <a:solidFill>
                <a:srgbClr val="000000"/>
              </a:solidFill>
              <a:ea typeface="华文新魏" pitchFamily="2" charset="-122"/>
            </a:endParaRP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zh-CN" altLang="en-US" sz="2400" b="1" dirty="0" smtClean="0">
                <a:solidFill>
                  <a:srgbClr val="000000"/>
                </a:solidFill>
                <a:ea typeface="华文新魏" pitchFamily="2" charset="-122"/>
              </a:rPr>
              <a:t>       人的生命的构成因素：</a:t>
            </a:r>
            <a:endParaRPr lang="en-US" altLang="zh-CN" sz="2400" b="1" dirty="0" smtClean="0">
              <a:solidFill>
                <a:srgbClr val="000000"/>
              </a:solidFill>
              <a:ea typeface="华文新魏" pitchFamily="2" charset="-122"/>
            </a:endParaRP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ea typeface="华文新魏" pitchFamily="2" charset="-122"/>
              </a:rPr>
              <a:t>形体、心理（精神）和社会性 </a:t>
            </a:r>
            <a:endParaRPr lang="en-US" altLang="zh-CN" sz="2400" b="1" dirty="0" smtClean="0">
              <a:solidFill>
                <a:srgbClr val="FF0000"/>
              </a:solidFill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zh-CN" altLang="en-US" sz="2400" b="1" dirty="0" smtClean="0">
                <a:latin typeface="华文新魏" pitchFamily="2" charset="-122"/>
                <a:ea typeface="华文新魏" pitchFamily="2" charset="-122"/>
              </a:rPr>
              <a:t>    生命存在三种活动：</a:t>
            </a:r>
            <a:endParaRPr lang="en-US" altLang="zh-CN" sz="2400" b="1" dirty="0" smtClean="0">
              <a:latin typeface="华文新魏" pitchFamily="2" charset="-122"/>
              <a:ea typeface="华文新魏" pitchFamily="2" charset="-122"/>
            </a:endParaRPr>
          </a:p>
          <a:p>
            <a:pPr>
              <a:lnSpc>
                <a:spcPct val="90000"/>
              </a:lnSpc>
              <a:buFontTx/>
              <a:buNone/>
              <a:defRPr/>
            </a:pPr>
            <a:r>
              <a:rPr lang="zh-CN" altLang="en-US" sz="2400" b="1" dirty="0" smtClean="0">
                <a:solidFill>
                  <a:srgbClr val="FF0000"/>
                </a:solidFill>
                <a:latin typeface="华文新魏" pitchFamily="2" charset="-122"/>
                <a:ea typeface="华文新魏" pitchFamily="2" charset="-122"/>
              </a:rPr>
              <a:t>生理活动、心理活动和社会活动 </a:t>
            </a:r>
          </a:p>
          <a:p>
            <a:pPr>
              <a:buFontTx/>
              <a:buNone/>
              <a:defRPr/>
            </a:pPr>
            <a:endParaRPr lang="en-US" altLang="zh-CN" sz="2500" dirty="0" smtClean="0">
              <a:solidFill>
                <a:srgbClr val="000000"/>
              </a:solidFill>
              <a:latin typeface="宋体" pitchFamily="2" charset="-122"/>
            </a:endParaRPr>
          </a:p>
          <a:p>
            <a:pPr>
              <a:buFontTx/>
              <a:buNone/>
              <a:defRPr/>
            </a:pPr>
            <a:endParaRPr lang="zh-CN" altLang="en-US" sz="2500" dirty="0" smtClean="0">
              <a:solidFill>
                <a:srgbClr val="000000"/>
              </a:solidFill>
              <a:latin typeface="宋体" pitchFamily="2" charset="-122"/>
            </a:endParaRPr>
          </a:p>
          <a:p>
            <a:pPr>
              <a:buFontTx/>
              <a:buNone/>
              <a:defRPr/>
            </a:pPr>
            <a:endParaRPr lang="zh-CN" altLang="en-US" dirty="0"/>
          </a:p>
        </p:txBody>
      </p:sp>
      <p:pic>
        <p:nvPicPr>
          <p:cNvPr id="9220" name="Picture 2" descr="http://e.hiphotos.baidu.com/baike/c0%3Dbaike80%2C5%2C5%2C80%2C26/sign=2981825ed3c8a786aa27425c0660a258/03087bf40ad162d9fe4d40b813dfa9ec8b13cdf6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9188" y="3857625"/>
            <a:ext cx="3643312" cy="2571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0256191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6078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  <a:defRPr/>
            </a:pPr>
            <a:r>
              <a:rPr lang="zh-CN" altLang="en-US" sz="2400" b="1" dirty="0" smtClean="0"/>
              <a:t>（三）生命的特点</a:t>
            </a:r>
            <a:endParaRPr lang="en-US" altLang="zh-CN" sz="2400" b="1" dirty="0" smtClean="0"/>
          </a:p>
          <a:p>
            <a:pPr marL="609600" indent="-609600">
              <a:lnSpc>
                <a:spcPct val="150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sz="2400" b="1" dirty="0" smtClean="0">
                <a:latin typeface="宋体" pitchFamily="2" charset="-122"/>
              </a:rPr>
              <a:t>生命的唯一性（独特性）</a:t>
            </a:r>
          </a:p>
          <a:p>
            <a:pPr marL="609600" indent="-609600">
              <a:lnSpc>
                <a:spcPct val="150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sz="2400" b="1" dirty="0" smtClean="0">
                <a:latin typeface="宋体" pitchFamily="2" charset="-122"/>
              </a:rPr>
              <a:t>生命的不可逆性</a:t>
            </a:r>
          </a:p>
          <a:p>
            <a:pPr marL="609600" indent="-609600">
              <a:lnSpc>
                <a:spcPct val="150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sz="2400" b="1" dirty="0" smtClean="0">
                <a:latin typeface="宋体" pitchFamily="2" charset="-122"/>
              </a:rPr>
              <a:t>生命的不可再性</a:t>
            </a:r>
          </a:p>
          <a:p>
            <a:pPr marL="609600" indent="-609600">
              <a:lnSpc>
                <a:spcPct val="150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sz="2400" b="1" dirty="0" smtClean="0">
                <a:latin typeface="宋体" pitchFamily="2" charset="-122"/>
              </a:rPr>
              <a:t>生命的不可换性</a:t>
            </a:r>
          </a:p>
          <a:p>
            <a:pPr marL="609600" indent="-609600">
              <a:lnSpc>
                <a:spcPct val="150000"/>
              </a:lnSpc>
              <a:spcBef>
                <a:spcPct val="50000"/>
              </a:spcBef>
              <a:buFontTx/>
              <a:buNone/>
              <a:defRPr/>
            </a:pPr>
            <a:r>
              <a:rPr lang="zh-CN" altLang="en-US" sz="2400" b="1" dirty="0" smtClean="0">
                <a:latin typeface="宋体" pitchFamily="2" charset="-122"/>
              </a:rPr>
              <a:t>生命的创造性</a:t>
            </a:r>
          </a:p>
          <a:p>
            <a:pPr>
              <a:buFontTx/>
              <a:buNone/>
              <a:defRPr/>
            </a:pPr>
            <a:endParaRPr lang="en-US" altLang="zh-CN" dirty="0" smtClean="0"/>
          </a:p>
          <a:p>
            <a:pPr>
              <a:buFontTx/>
              <a:buNone/>
              <a:defRPr/>
            </a:pPr>
            <a:endParaRPr lang="zh-CN" altLang="en-US" dirty="0"/>
          </a:p>
        </p:txBody>
      </p:sp>
      <p:pic>
        <p:nvPicPr>
          <p:cNvPr id="10244" name="Picture 2" descr="2004101416265039691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16016" y="1844824"/>
            <a:ext cx="4214812" cy="42148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16335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标题 1"/>
          <p:cNvSpPr>
            <a:spLocks noGrp="1"/>
          </p:cNvSpPr>
          <p:nvPr>
            <p:ph type="title"/>
          </p:nvPr>
        </p:nvSpPr>
        <p:spPr>
          <a:xfrm>
            <a:off x="467544" y="476672"/>
            <a:ext cx="8229600" cy="1142440"/>
          </a:xfrm>
        </p:spPr>
        <p:txBody>
          <a:bodyPr/>
          <a:lstStyle/>
          <a:p>
            <a:pPr algn="l"/>
            <a:r>
              <a:rPr lang="zh-CN" altLang="en-US" sz="2800" b="1" dirty="0" smtClean="0">
                <a:solidFill>
                  <a:srgbClr val="C00000"/>
                </a:solidFill>
              </a:rPr>
              <a:t>二、生命与死亡</a:t>
            </a:r>
          </a:p>
        </p:txBody>
      </p:sp>
      <p:sp>
        <p:nvSpPr>
          <p:cNvPr id="13315" name="内容占位符 2"/>
          <p:cNvSpPr>
            <a:spLocks noGrp="1"/>
          </p:cNvSpPr>
          <p:nvPr>
            <p:ph idx="1"/>
          </p:nvPr>
        </p:nvSpPr>
        <p:spPr>
          <a:xfrm>
            <a:off x="467544" y="1047892"/>
            <a:ext cx="8229600" cy="4972050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 smtClean="0"/>
              <a:t>讨论：</a:t>
            </a:r>
            <a:endParaRPr lang="en-US" altLang="zh-CN" sz="2400" b="1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b="1" dirty="0" smtClean="0"/>
              <a:t>1.</a:t>
            </a:r>
            <a:r>
              <a:rPr lang="zh-CN" altLang="en-US" sz="2400" b="1" dirty="0" smtClean="0"/>
              <a:t>死亡是否可以避免？是否可以把握？</a:t>
            </a:r>
            <a:endParaRPr lang="en-US" altLang="zh-CN" sz="2400" b="1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b="1" dirty="0" smtClean="0"/>
              <a:t> 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（正常死亡不能避免，意外死亡可以避免可能会讨论到健康的生活方式、心理调节等，也可能会讨论到自杀）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b="1" dirty="0" smtClean="0"/>
              <a:t>2.</a:t>
            </a:r>
            <a:r>
              <a:rPr lang="zh-CN" altLang="en-US" sz="2400" b="1" dirty="0" smtClean="0"/>
              <a:t>死亡是否意味着结束？是否是纯个人的事？</a:t>
            </a:r>
            <a:endParaRPr lang="en-US" altLang="zh-CN" sz="2400" b="1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 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（不是结束，是生命的另一种形式）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C00000"/>
                </a:solidFill>
              </a:rPr>
              <a:t>   （不是，因为死亡不等于结束，会造成很大的社会影响）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400" b="1" dirty="0" smtClean="0"/>
              <a:t>3.</a:t>
            </a:r>
            <a:r>
              <a:rPr lang="zh-CN" altLang="en-US" sz="2400" b="1" dirty="0" smtClean="0"/>
              <a:t>死亡是否有意义？</a:t>
            </a:r>
            <a:endParaRPr lang="en-US" altLang="zh-CN" sz="2400" b="1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zh-CN" altLang="en-US" sz="2400" b="1" dirty="0" smtClean="0">
                <a:solidFill>
                  <a:srgbClr val="FF0000"/>
                </a:solidFill>
              </a:rPr>
              <a:t>   </a:t>
            </a:r>
            <a:r>
              <a:rPr lang="zh-CN" altLang="en-US" sz="2400" b="1" dirty="0" smtClean="0">
                <a:solidFill>
                  <a:srgbClr val="C00000"/>
                </a:solidFill>
              </a:rPr>
              <a:t> （一个人要想死的有意义，他的人生必须有意义）</a:t>
            </a:r>
            <a:endParaRPr lang="en-US" altLang="zh-CN" sz="2400" b="1" dirty="0" smtClean="0">
              <a:solidFill>
                <a:srgbClr val="C00000"/>
              </a:solidFill>
            </a:endParaRPr>
          </a:p>
          <a:p>
            <a:pPr>
              <a:buFontTx/>
              <a:buNone/>
            </a:pPr>
            <a:endParaRPr lang="zh-CN" altLang="en-US" sz="2400" dirty="0" smtClean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325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2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3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iterate type="wd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331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31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331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331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6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67544" y="1340768"/>
            <a:ext cx="8229600" cy="4525962"/>
          </a:xfrm>
        </p:spPr>
        <p:txBody>
          <a:bodyPr/>
          <a:lstStyle/>
          <a:p>
            <a:pPr>
              <a:lnSpc>
                <a:spcPct val="150000"/>
              </a:lnSpc>
              <a:buFontTx/>
              <a:buNone/>
            </a:pPr>
            <a:r>
              <a:rPr lang="zh-CN" altLang="en-US" sz="2800" b="1" dirty="0" smtClean="0"/>
              <a:t>练习：如果我们只剩下一个月，回答以下几个问题</a:t>
            </a:r>
            <a:endParaRPr lang="en-US" altLang="zh-CN" sz="2800" b="1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dirty="0" smtClean="0"/>
              <a:t>1.</a:t>
            </a:r>
            <a:r>
              <a:rPr lang="zh-CN" altLang="en-US" sz="2800" b="1" dirty="0" smtClean="0"/>
              <a:t>你最希望做的几件事是什么？为什么？</a:t>
            </a:r>
            <a:endParaRPr lang="en-US" altLang="zh-CN" sz="2800" b="1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dirty="0" smtClean="0"/>
              <a:t>2.</a:t>
            </a:r>
            <a:r>
              <a:rPr lang="zh-CN" altLang="en-US" sz="2800" b="1" dirty="0" smtClean="0"/>
              <a:t>请给自己以往的人生做个评价，满意么？打个分</a:t>
            </a:r>
            <a:endParaRPr lang="en-US" altLang="zh-CN" sz="2800" b="1" dirty="0" smtClean="0"/>
          </a:p>
          <a:p>
            <a:pPr>
              <a:lnSpc>
                <a:spcPct val="150000"/>
              </a:lnSpc>
              <a:buFontTx/>
              <a:buNone/>
            </a:pPr>
            <a:r>
              <a:rPr lang="en-US" altLang="zh-CN" sz="2800" b="1" dirty="0" smtClean="0"/>
              <a:t>3.</a:t>
            </a:r>
            <a:r>
              <a:rPr lang="zh-CN" altLang="en-US" sz="2800" b="1" dirty="0" smtClean="0"/>
              <a:t>如果有机会让你重新开始自己的人生，你是否会对以往的人生做些修改？为什么？</a:t>
            </a:r>
            <a:endParaRPr lang="en-US" altLang="zh-CN" sz="2800" b="1" dirty="0" smtClean="0"/>
          </a:p>
          <a:p>
            <a:pPr>
              <a:buFontTx/>
              <a:buNone/>
            </a:pPr>
            <a:endParaRPr lang="zh-CN" alt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7278890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CN" altLang="en-US" dirty="0" smtClean="0"/>
          </a:p>
        </p:txBody>
      </p:sp>
      <p:pic>
        <p:nvPicPr>
          <p:cNvPr id="16387" name="Picture 2" descr="2020344_1200x1000_0">
            <a:hlinkClick r:id="rId3" action="ppaction://hlinkfile"/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55576" y="1517739"/>
            <a:ext cx="6784975" cy="4525963"/>
          </a:xfrm>
        </p:spPr>
      </p:pic>
      <p:sp>
        <p:nvSpPr>
          <p:cNvPr id="16388" name="TextBox 3"/>
          <p:cNvSpPr txBox="1">
            <a:spLocks noChangeArrowheads="1"/>
          </p:cNvSpPr>
          <p:nvPr/>
        </p:nvSpPr>
        <p:spPr bwMode="auto">
          <a:xfrm>
            <a:off x="2077586" y="6048375"/>
            <a:ext cx="4500562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ctr" eaLnBrk="1" hangingPunct="1"/>
            <a:r>
              <a:rPr lang="en-US" altLang="zh-CN" sz="2800" b="1" dirty="0"/>
              <a:t>Nick-</a:t>
            </a:r>
            <a:r>
              <a:rPr lang="zh-CN" altLang="en-US" sz="2800" b="1" dirty="0"/>
              <a:t>美丽的生命</a:t>
            </a:r>
          </a:p>
        </p:txBody>
      </p:sp>
      <p:sp>
        <p:nvSpPr>
          <p:cNvPr id="5" name="标题 1"/>
          <p:cNvSpPr txBox="1">
            <a:spLocks/>
          </p:cNvSpPr>
          <p:nvPr/>
        </p:nvSpPr>
        <p:spPr bwMode="auto">
          <a:xfrm>
            <a:off x="395536" y="692696"/>
            <a:ext cx="82296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2"/>
                </a:solidFill>
                <a:latin typeface="Arial" pitchFamily="34" charset="0"/>
                <a:ea typeface="宋体" pitchFamily="2" charset="-122"/>
              </a:defRPr>
            </a:lvl9pPr>
          </a:lstStyle>
          <a:p>
            <a:pPr algn="l">
              <a:defRPr/>
            </a:pPr>
            <a:r>
              <a:rPr lang="zh-CN" altLang="en-US" sz="2800" b="1" kern="0" smtClean="0">
                <a:solidFill>
                  <a:srgbClr val="C00000"/>
                </a:solidFill>
                <a:latin typeface="+mn-ea"/>
              </a:rPr>
              <a:t>三、生命的意义</a:t>
            </a:r>
            <a:r>
              <a:rPr lang="zh-CN" altLang="en-US" kern="0" smtClean="0">
                <a:latin typeface="+mn-ea"/>
              </a:rPr>
              <a:t/>
            </a:r>
            <a:br>
              <a:rPr lang="zh-CN" altLang="en-US" kern="0" smtClean="0">
                <a:latin typeface="+mn-ea"/>
              </a:rPr>
            </a:br>
            <a:endParaRPr lang="zh-CN" altLang="en-US" kern="0" dirty="0"/>
          </a:p>
        </p:txBody>
      </p:sp>
    </p:spTree>
    <p:extLst>
      <p:ext uri="{BB962C8B-B14F-4D97-AF65-F5344CB8AC3E}">
        <p14:creationId xmlns:p14="http://schemas.microsoft.com/office/powerpoint/2010/main" val="395832235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2000"/>
                                        <p:tgtEl>
                                          <p:spTgt spid="163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638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theme/theme1.xml><?xml version="1.0" encoding="utf-8"?>
<a:theme xmlns:a="http://schemas.openxmlformats.org/drawingml/2006/main" name="课程PPT模板">
  <a:themeElements>
    <a:clrScheme name="默认设计模板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默认设计模板">
      <a:majorFont>
        <a:latin typeface="Arial"/>
        <a:ea typeface="宋体"/>
        <a:cs typeface=""/>
      </a:majorFont>
      <a:minorFont>
        <a:latin typeface="Arial"/>
        <a:ea typeface="宋体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默认设计模板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2">
        <a:dk1>
          <a:srgbClr val="000000"/>
        </a:dk1>
        <a:lt1>
          <a:srgbClr val="FFFFFF"/>
        </a:lt1>
        <a:dk2>
          <a:srgbClr val="000000"/>
        </a:dk2>
        <a:lt2>
          <a:srgbClr val="969696"/>
        </a:lt2>
        <a:accent1>
          <a:srgbClr val="FBDF53"/>
        </a:accent1>
        <a:accent2>
          <a:srgbClr val="FF9966"/>
        </a:accent2>
        <a:accent3>
          <a:srgbClr val="FFFFFF"/>
        </a:accent3>
        <a:accent4>
          <a:srgbClr val="000000"/>
        </a:accent4>
        <a:accent5>
          <a:srgbClr val="FDECB3"/>
        </a:accent5>
        <a:accent6>
          <a:srgbClr val="E78A5C"/>
        </a:accent6>
        <a:hlink>
          <a:srgbClr val="CC3300"/>
        </a:hlink>
        <a:folHlink>
          <a:srgbClr val="9966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3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99CCFF"/>
        </a:accent1>
        <a:accent2>
          <a:srgbClr val="CCCCFF"/>
        </a:accent2>
        <a:accent3>
          <a:srgbClr val="FFFFFF"/>
        </a:accent3>
        <a:accent4>
          <a:srgbClr val="000000"/>
        </a:accent4>
        <a:accent5>
          <a:srgbClr val="CAE2FF"/>
        </a:accent5>
        <a:accent6>
          <a:srgbClr val="B9B9E7"/>
        </a:accent6>
        <a:hlink>
          <a:srgbClr val="3333CC"/>
        </a:hlink>
        <a:folHlink>
          <a:srgbClr val="AF67F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4">
        <a:dk1>
          <a:srgbClr val="000000"/>
        </a:dk1>
        <a:lt1>
          <a:srgbClr val="DEF6F1"/>
        </a:lt1>
        <a:dk2>
          <a:srgbClr val="000000"/>
        </a:dk2>
        <a:lt2>
          <a:srgbClr val="969696"/>
        </a:lt2>
        <a:accent1>
          <a:srgbClr val="FFFFFF"/>
        </a:accent1>
        <a:accent2>
          <a:srgbClr val="8DC6FF"/>
        </a:accent2>
        <a:accent3>
          <a:srgbClr val="ECFAF7"/>
        </a:accent3>
        <a:accent4>
          <a:srgbClr val="000000"/>
        </a:accent4>
        <a:accent5>
          <a:srgbClr val="FFFFFF"/>
        </a:accent5>
        <a:accent6>
          <a:srgbClr val="7FB3E7"/>
        </a:accent6>
        <a:hlink>
          <a:srgbClr val="0066CC"/>
        </a:hlink>
        <a:folHlink>
          <a:srgbClr val="00A8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5">
        <a:dk1>
          <a:srgbClr val="000000"/>
        </a:dk1>
        <a:lt1>
          <a:srgbClr val="FFFFD9"/>
        </a:lt1>
        <a:dk2>
          <a:srgbClr val="000000"/>
        </a:dk2>
        <a:lt2>
          <a:srgbClr val="777777"/>
        </a:lt2>
        <a:accent1>
          <a:srgbClr val="FFFFF7"/>
        </a:accent1>
        <a:accent2>
          <a:srgbClr val="33CCCC"/>
        </a:accent2>
        <a:accent3>
          <a:srgbClr val="FFFFE9"/>
        </a:accent3>
        <a:accent4>
          <a:srgbClr val="000000"/>
        </a:accent4>
        <a:accent5>
          <a:srgbClr val="FFFFFA"/>
        </a:accent5>
        <a:accent6>
          <a:srgbClr val="2DB9B9"/>
        </a:accent6>
        <a:hlink>
          <a:srgbClr val="FF5050"/>
        </a:hlink>
        <a:folHlink>
          <a:srgbClr val="FF9900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默认设计模板 6">
        <a:dk1>
          <a:srgbClr val="005A58"/>
        </a:dk1>
        <a:lt1>
          <a:srgbClr val="FFFFFF"/>
        </a:lt1>
        <a:dk2>
          <a:srgbClr val="008080"/>
        </a:dk2>
        <a:lt2>
          <a:srgbClr val="FFFF99"/>
        </a:lt2>
        <a:accent1>
          <a:srgbClr val="006462"/>
        </a:accent1>
        <a:accent2>
          <a:srgbClr val="6D6FC7"/>
        </a:accent2>
        <a:accent3>
          <a:srgbClr val="AAC0C0"/>
        </a:accent3>
        <a:accent4>
          <a:srgbClr val="DADADA"/>
        </a:accent4>
        <a:accent5>
          <a:srgbClr val="AAB8B7"/>
        </a:accent5>
        <a:accent6>
          <a:srgbClr val="6264B4"/>
        </a:accent6>
        <a:hlink>
          <a:srgbClr val="00FFFF"/>
        </a:hlink>
        <a:folHlink>
          <a:srgbClr val="00FF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7">
        <a:dk1>
          <a:srgbClr val="5C1F00"/>
        </a:dk1>
        <a:lt1>
          <a:srgbClr val="FFFFFF"/>
        </a:lt1>
        <a:dk2>
          <a:srgbClr val="800000"/>
        </a:dk2>
        <a:lt2>
          <a:srgbClr val="DFD293"/>
        </a:lt2>
        <a:accent1>
          <a:srgbClr val="CC3300"/>
        </a:accent1>
        <a:accent2>
          <a:srgbClr val="BE7960"/>
        </a:accent2>
        <a:accent3>
          <a:srgbClr val="C0AAAA"/>
        </a:accent3>
        <a:accent4>
          <a:srgbClr val="DADADA"/>
        </a:accent4>
        <a:accent5>
          <a:srgbClr val="E2ADAA"/>
        </a:accent5>
        <a:accent6>
          <a:srgbClr val="AC6D56"/>
        </a:accent6>
        <a:hlink>
          <a:srgbClr val="FFFF99"/>
        </a:hlink>
        <a:folHlink>
          <a:srgbClr val="D3A21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8">
        <a:dk1>
          <a:srgbClr val="003366"/>
        </a:dk1>
        <a:lt1>
          <a:srgbClr val="FFFFFF"/>
        </a:lt1>
        <a:dk2>
          <a:srgbClr val="000099"/>
        </a:dk2>
        <a:lt2>
          <a:srgbClr val="CCFFFF"/>
        </a:lt2>
        <a:accent1>
          <a:srgbClr val="3366CC"/>
        </a:accent1>
        <a:accent2>
          <a:srgbClr val="00B000"/>
        </a:accent2>
        <a:accent3>
          <a:srgbClr val="AAAACA"/>
        </a:accent3>
        <a:accent4>
          <a:srgbClr val="DADADA"/>
        </a:accent4>
        <a:accent5>
          <a:srgbClr val="ADB8E2"/>
        </a:accent5>
        <a:accent6>
          <a:srgbClr val="009F00"/>
        </a:accent6>
        <a:hlink>
          <a:srgbClr val="66CCFF"/>
        </a:hlink>
        <a:folHlink>
          <a:srgbClr val="FFE701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9">
        <a:dk1>
          <a:srgbClr val="336699"/>
        </a:dk1>
        <a:lt1>
          <a:srgbClr val="FFFFFF"/>
        </a:lt1>
        <a:dk2>
          <a:srgbClr val="000000"/>
        </a:dk2>
        <a:lt2>
          <a:srgbClr val="E3EBF1"/>
        </a:lt2>
        <a:accent1>
          <a:srgbClr val="003399"/>
        </a:accent1>
        <a:accent2>
          <a:srgbClr val="468A4B"/>
        </a:accent2>
        <a:accent3>
          <a:srgbClr val="AAAAAA"/>
        </a:accent3>
        <a:accent4>
          <a:srgbClr val="DADADA"/>
        </a:accent4>
        <a:accent5>
          <a:srgbClr val="AAADCA"/>
        </a:accent5>
        <a:accent6>
          <a:srgbClr val="3F7D43"/>
        </a:accent6>
        <a:hlink>
          <a:srgbClr val="66CCFF"/>
        </a:hlink>
        <a:folHlink>
          <a:srgbClr val="F0E5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0">
        <a:dk1>
          <a:srgbClr val="777777"/>
        </a:dk1>
        <a:lt1>
          <a:srgbClr val="FFFFFF"/>
        </a:lt1>
        <a:dk2>
          <a:srgbClr val="686B5D"/>
        </a:dk2>
        <a:lt2>
          <a:srgbClr val="D1D1CB"/>
        </a:lt2>
        <a:accent1>
          <a:srgbClr val="909082"/>
        </a:accent1>
        <a:accent2>
          <a:srgbClr val="809EA8"/>
        </a:accent2>
        <a:accent3>
          <a:srgbClr val="B9BAB6"/>
        </a:accent3>
        <a:accent4>
          <a:srgbClr val="DADADA"/>
        </a:accent4>
        <a:accent5>
          <a:srgbClr val="C6C6C1"/>
        </a:accent5>
        <a:accent6>
          <a:srgbClr val="738F98"/>
        </a:accent6>
        <a:hlink>
          <a:srgbClr val="FFCC66"/>
        </a:hlink>
        <a:folHlink>
          <a:srgbClr val="E9DCB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1">
        <a:dk1>
          <a:srgbClr val="3E3E5C"/>
        </a:dk1>
        <a:lt1>
          <a:srgbClr val="FFFFFF"/>
        </a:lt1>
        <a:dk2>
          <a:srgbClr val="666699"/>
        </a:dk2>
        <a:lt2>
          <a:srgbClr val="FFFFFF"/>
        </a:lt2>
        <a:accent1>
          <a:srgbClr val="60597B"/>
        </a:accent1>
        <a:accent2>
          <a:srgbClr val="6666FF"/>
        </a:accent2>
        <a:accent3>
          <a:srgbClr val="B8B8CA"/>
        </a:accent3>
        <a:accent4>
          <a:srgbClr val="DADADA"/>
        </a:accent4>
        <a:accent5>
          <a:srgbClr val="B6B5BF"/>
        </a:accent5>
        <a:accent6>
          <a:srgbClr val="5C5CE7"/>
        </a:accent6>
        <a:hlink>
          <a:srgbClr val="99CCFF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默认设计模板 12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2013.pot [兼容模式]" id="{1386295D-1C13-49A3-A6A3-DAF55AAFA15B}" vid="{998308B9-D887-45A7-89A3-95304932AD41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755</TotalTime>
  <Words>1341</Words>
  <Application>Microsoft Office PowerPoint</Application>
  <PresentationFormat>全屏显示(4:3)</PresentationFormat>
  <Paragraphs>163</Paragraphs>
  <Slides>26</Slides>
  <Notes>9</Notes>
  <HiddenSlides>0</HiddenSlides>
  <MMClips>0</MMClips>
  <ScaleCrop>false</ScaleCrop>
  <HeadingPairs>
    <vt:vector size="6" baseType="variant">
      <vt:variant>
        <vt:lpstr>已用的字体</vt:lpstr>
      </vt:variant>
      <vt:variant>
        <vt:i4>9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26</vt:i4>
      </vt:variant>
    </vt:vector>
  </HeadingPairs>
  <TitlesOfParts>
    <vt:vector size="36" baseType="lpstr">
      <vt:lpstr>黑体</vt:lpstr>
      <vt:lpstr>华文新魏</vt:lpstr>
      <vt:lpstr>楷体</vt:lpstr>
      <vt:lpstr>隶书</vt:lpstr>
      <vt:lpstr>宋体</vt:lpstr>
      <vt:lpstr>叶根友行书繁</vt:lpstr>
      <vt:lpstr>Arial</vt:lpstr>
      <vt:lpstr>Calibri</vt:lpstr>
      <vt:lpstr>Wingdings</vt:lpstr>
      <vt:lpstr>课程PPT模板</vt:lpstr>
      <vt:lpstr>PowerPoint 演示文稿</vt:lpstr>
      <vt:lpstr>PowerPoint 演示文稿</vt:lpstr>
      <vt:lpstr>本章主要内容</vt:lpstr>
      <vt:lpstr>第一节  生命及其意义</vt:lpstr>
      <vt:lpstr>PowerPoint 演示文稿</vt:lpstr>
      <vt:lpstr>PowerPoint 演示文稿</vt:lpstr>
      <vt:lpstr>二、生命与死亡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第三节  如何珍爱生命 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课外阅读延展： </vt:lpstr>
      <vt:lpstr>PowerPoint 演示文稿</vt:lpstr>
      <vt:lpstr>三、感恩生命</vt:lpstr>
      <vt:lpstr>PowerPoint 演示文稿</vt:lpstr>
      <vt:lpstr>PowerPoint 演示文稿</vt:lpstr>
      <vt:lpstr>PowerPoint 演示文稿</vt:lpstr>
      <vt:lpstr>PowerPoint 演示文稿</vt:lpstr>
      <vt:lpstr>思考题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第二节  如何珍爱生命</dc:title>
  <dc:creator>GDSSX</dc:creator>
  <cp:lastModifiedBy>xlzx01</cp:lastModifiedBy>
  <cp:revision>85</cp:revision>
  <dcterms:created xsi:type="dcterms:W3CDTF">2014-06-26T07:36:51Z</dcterms:created>
  <dcterms:modified xsi:type="dcterms:W3CDTF">2016-05-16T03:02:12Z</dcterms:modified>
</cp:coreProperties>
</file>